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3"/>
  </p:notesMasterIdLst>
  <p:sldIdLst>
    <p:sldId id="353" r:id="rId4"/>
    <p:sldId id="347" r:id="rId5"/>
    <p:sldId id="259" r:id="rId6"/>
    <p:sldId id="357" r:id="rId7"/>
    <p:sldId id="358" r:id="rId8"/>
    <p:sldId id="359" r:id="rId9"/>
    <p:sldId id="360" r:id="rId10"/>
    <p:sldId id="361" r:id="rId11"/>
    <p:sldId id="362" r:id="rId12"/>
    <p:sldId id="370" r:id="rId13"/>
    <p:sldId id="363" r:id="rId14"/>
    <p:sldId id="364" r:id="rId15"/>
    <p:sldId id="365" r:id="rId16"/>
    <p:sldId id="366" r:id="rId17"/>
    <p:sldId id="367" r:id="rId18"/>
    <p:sldId id="368" r:id="rId19"/>
    <p:sldId id="369" r:id="rId20"/>
    <p:sldId id="333" r:id="rId21"/>
    <p:sldId id="34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5" autoAdjust="0"/>
    <p:restoredTop sz="94660"/>
  </p:normalViewPr>
  <p:slideViewPr>
    <p:cSldViewPr snapToGrid="0" showGuides="1">
      <p:cViewPr varScale="1">
        <p:scale>
          <a:sx n="82" d="100"/>
          <a:sy n="82" d="100"/>
        </p:scale>
        <p:origin x="629" y="72"/>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9T15:36:30.1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0 457,'17'-1,"-1"-1,0 0,0-1,30-11,-4 2,565-176,-321 94,107-5,-343 89,14-2,0 3,77-1,133 11,-97 2,-13-3,435 11,-58 7,-534-18,-1 0,1 0,0 1,-1 0,8 2,2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accent3"/>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7A80772-5F48-444B-909E-60FACAB6B8FE}"/>
              </a:ext>
            </a:extLst>
          </p:cNvPr>
          <p:cNvSpPr/>
          <p:nvPr userDrawn="1"/>
        </p:nvSpPr>
        <p:spPr>
          <a:xfrm>
            <a:off x="4457700" y="0"/>
            <a:ext cx="7734300" cy="6858000"/>
          </a:xfrm>
          <a:custGeom>
            <a:avLst/>
            <a:gdLst>
              <a:gd name="connsiteX0" fmla="*/ 3160975 w 7734300"/>
              <a:gd name="connsiteY0" fmla="*/ 0 h 6858000"/>
              <a:gd name="connsiteX1" fmla="*/ 3167701 w 7734300"/>
              <a:gd name="connsiteY1" fmla="*/ 0 h 6858000"/>
              <a:gd name="connsiteX2" fmla="*/ 7734300 w 7734300"/>
              <a:gd name="connsiteY2" fmla="*/ 0 h 6858000"/>
              <a:gd name="connsiteX3" fmla="*/ 7734300 w 7734300"/>
              <a:gd name="connsiteY3" fmla="*/ 6858000 h 6858000"/>
              <a:gd name="connsiteX4" fmla="*/ 3167701 w 7734300"/>
              <a:gd name="connsiteY4" fmla="*/ 6858000 h 6858000"/>
              <a:gd name="connsiteX5" fmla="*/ 3160975 w 7734300"/>
              <a:gd name="connsiteY5" fmla="*/ 6858000 h 6858000"/>
              <a:gd name="connsiteX6" fmla="*/ 3160975 w 7734300"/>
              <a:gd name="connsiteY6" fmla="*/ 6850774 h 6858000"/>
              <a:gd name="connsiteX7" fmla="*/ 0 w 7734300"/>
              <a:gd name="connsiteY7" fmla="*/ 3454443 h 6858000"/>
              <a:gd name="connsiteX8" fmla="*/ 3160975 w 7734300"/>
              <a:gd name="connsiteY8" fmla="*/ 73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4300" h="6858000">
                <a:moveTo>
                  <a:pt x="3160975" y="0"/>
                </a:moveTo>
                <a:lnTo>
                  <a:pt x="3167701" y="0"/>
                </a:lnTo>
                <a:lnTo>
                  <a:pt x="7734300" y="0"/>
                </a:lnTo>
                <a:lnTo>
                  <a:pt x="7734300" y="6858000"/>
                </a:lnTo>
                <a:lnTo>
                  <a:pt x="3167701" y="6858000"/>
                </a:lnTo>
                <a:lnTo>
                  <a:pt x="3160975" y="6858000"/>
                </a:lnTo>
                <a:lnTo>
                  <a:pt x="3160975" y="6850774"/>
                </a:lnTo>
                <a:lnTo>
                  <a:pt x="0" y="3454443"/>
                </a:lnTo>
                <a:lnTo>
                  <a:pt x="3160975" y="73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7">
            <a:extLst>
              <a:ext uri="{FF2B5EF4-FFF2-40B4-BE49-F238E27FC236}">
                <a16:creationId xmlns:a16="http://schemas.microsoft.com/office/drawing/2014/main" id="{DF16B449-F5B7-4D1C-B524-58A0CCD4754B}"/>
              </a:ext>
            </a:extLst>
          </p:cNvPr>
          <p:cNvSpPr>
            <a:spLocks noGrp="1"/>
          </p:cNvSpPr>
          <p:nvPr>
            <p:ph type="pic" sz="quarter" idx="14" hasCustomPrompt="1"/>
          </p:nvPr>
        </p:nvSpPr>
        <p:spPr>
          <a:xfrm>
            <a:off x="0" y="0"/>
            <a:ext cx="7734300" cy="6858000"/>
          </a:xfrm>
          <a:custGeom>
            <a:avLst/>
            <a:gdLst>
              <a:gd name="connsiteX0" fmla="*/ 0 w 7302500"/>
              <a:gd name="connsiteY0" fmla="*/ 0 h 6858000"/>
              <a:gd name="connsiteX1" fmla="*/ 4311650 w 7302500"/>
              <a:gd name="connsiteY1" fmla="*/ 0 h 6858000"/>
              <a:gd name="connsiteX2" fmla="*/ 4318000 w 7302500"/>
              <a:gd name="connsiteY2" fmla="*/ 0 h 6858000"/>
              <a:gd name="connsiteX3" fmla="*/ 4318000 w 7302500"/>
              <a:gd name="connsiteY3" fmla="*/ 7226 h 6858000"/>
              <a:gd name="connsiteX4" fmla="*/ 7302500 w 7302500"/>
              <a:gd name="connsiteY4" fmla="*/ 3403557 h 6858000"/>
              <a:gd name="connsiteX5" fmla="*/ 4318000 w 7302500"/>
              <a:gd name="connsiteY5" fmla="*/ 6850666 h 6858000"/>
              <a:gd name="connsiteX6" fmla="*/ 4318000 w 7302500"/>
              <a:gd name="connsiteY6" fmla="*/ 6858000 h 6858000"/>
              <a:gd name="connsiteX7" fmla="*/ 4311650 w 7302500"/>
              <a:gd name="connsiteY7" fmla="*/ 6858000 h 6858000"/>
              <a:gd name="connsiteX8" fmla="*/ 0 w 73025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6858000">
                <a:moveTo>
                  <a:pt x="0" y="0"/>
                </a:moveTo>
                <a:lnTo>
                  <a:pt x="4311650" y="0"/>
                </a:lnTo>
                <a:lnTo>
                  <a:pt x="4318000" y="0"/>
                </a:lnTo>
                <a:lnTo>
                  <a:pt x="4318000" y="7226"/>
                </a:lnTo>
                <a:lnTo>
                  <a:pt x="7302500" y="3403557"/>
                </a:lnTo>
                <a:lnTo>
                  <a:pt x="4318000" y="6850666"/>
                </a:lnTo>
                <a:lnTo>
                  <a:pt x="4318000" y="6858000"/>
                </a:lnTo>
                <a:lnTo>
                  <a:pt x="4311650" y="6858000"/>
                </a:lnTo>
                <a:lnTo>
                  <a:pt x="0" y="685800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dirty="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3503243-A816-45B2-8D73-8FD35BAB63ED}"/>
              </a:ext>
            </a:extLst>
          </p:cNvPr>
          <p:cNvGrpSpPr/>
          <p:nvPr userDrawn="1"/>
        </p:nvGrpSpPr>
        <p:grpSpPr>
          <a:xfrm>
            <a:off x="8766546" y="1684865"/>
            <a:ext cx="2664296" cy="4683693"/>
            <a:chOff x="445712" y="1449040"/>
            <a:chExt cx="2113018" cy="3924176"/>
          </a:xfrm>
        </p:grpSpPr>
        <p:sp>
          <p:nvSpPr>
            <p:cNvPr id="3" name="Rounded Rectangle 5">
              <a:extLst>
                <a:ext uri="{FF2B5EF4-FFF2-40B4-BE49-F238E27FC236}">
                  <a16:creationId xmlns:a16="http://schemas.microsoft.com/office/drawing/2014/main" id="{D0617E07-B62F-4C5A-8324-8121790C557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a:extLst>
                <a:ext uri="{FF2B5EF4-FFF2-40B4-BE49-F238E27FC236}">
                  <a16:creationId xmlns:a16="http://schemas.microsoft.com/office/drawing/2014/main" id="{595E3AE0-69B9-44BD-A213-EFFEE695836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a:extLst>
                <a:ext uri="{FF2B5EF4-FFF2-40B4-BE49-F238E27FC236}">
                  <a16:creationId xmlns:a16="http://schemas.microsoft.com/office/drawing/2014/main" id="{7F7644BA-95E4-4334-B15E-5641519DE454}"/>
                </a:ext>
              </a:extLst>
            </p:cNvPr>
            <p:cNvGrpSpPr/>
            <p:nvPr userDrawn="1"/>
          </p:nvGrpSpPr>
          <p:grpSpPr>
            <a:xfrm>
              <a:off x="1407705" y="5045834"/>
              <a:ext cx="211967" cy="211967"/>
              <a:chOff x="1549420" y="5712364"/>
              <a:chExt cx="312583" cy="312583"/>
            </a:xfrm>
          </p:grpSpPr>
          <p:sp>
            <p:nvSpPr>
              <p:cNvPr id="6" name="Oval 8">
                <a:extLst>
                  <a:ext uri="{FF2B5EF4-FFF2-40B4-BE49-F238E27FC236}">
                    <a16:creationId xmlns:a16="http://schemas.microsoft.com/office/drawing/2014/main" id="{45589BD7-1AAE-47A5-A953-39874867B91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a:extLst>
                  <a:ext uri="{FF2B5EF4-FFF2-40B4-BE49-F238E27FC236}">
                    <a16:creationId xmlns:a16="http://schemas.microsoft.com/office/drawing/2014/main" id="{FC370075-FBF1-4459-A6DC-D8D76AEB076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7E3183AA-105B-47EF-AA5D-058969BF023A}"/>
              </a:ext>
            </a:extLst>
          </p:cNvPr>
          <p:cNvSpPr>
            <a:spLocks noGrp="1"/>
          </p:cNvSpPr>
          <p:nvPr>
            <p:ph type="pic" idx="11" hasCustomPrompt="1"/>
          </p:nvPr>
        </p:nvSpPr>
        <p:spPr>
          <a:xfrm>
            <a:off x="8954464" y="2096435"/>
            <a:ext cx="2288460" cy="3753075"/>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Text Placeholder 9">
            <a:extLst>
              <a:ext uri="{FF2B5EF4-FFF2-40B4-BE49-F238E27FC236}">
                <a16:creationId xmlns:a16="http://schemas.microsoft.com/office/drawing/2014/main" id="{EFC2D6A0-18EB-4B00-815F-BF0C52FA5DF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BDBE0CB-23EF-4EA9-9EFC-763B13F4C0A1}"/>
              </a:ext>
            </a:extLst>
          </p:cNvPr>
          <p:cNvSpPr/>
          <p:nvPr userDrawn="1"/>
        </p:nvSpPr>
        <p:spPr>
          <a:xfrm>
            <a:off x="1220558" y="0"/>
            <a:ext cx="8086725" cy="6858000"/>
          </a:xfrm>
          <a:custGeom>
            <a:avLst/>
            <a:gdLst>
              <a:gd name="connsiteX0" fmla="*/ 3133695 w 8086725"/>
              <a:gd name="connsiteY0" fmla="*/ 0 h 6858000"/>
              <a:gd name="connsiteX1" fmla="*/ 8086725 w 8086725"/>
              <a:gd name="connsiteY1" fmla="*/ 0 h 6858000"/>
              <a:gd name="connsiteX2" fmla="*/ 4953031 w 8086725"/>
              <a:gd name="connsiteY2" fmla="*/ 6858000 h 6858000"/>
              <a:gd name="connsiteX3" fmla="*/ 0 w 8086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86725" h="6858000">
                <a:moveTo>
                  <a:pt x="3133695" y="0"/>
                </a:moveTo>
                <a:lnTo>
                  <a:pt x="8086725" y="0"/>
                </a:lnTo>
                <a:lnTo>
                  <a:pt x="4953031"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3" name="Picture Placeholder 4">
            <a:extLst>
              <a:ext uri="{FF2B5EF4-FFF2-40B4-BE49-F238E27FC236}">
                <a16:creationId xmlns:a16="http://schemas.microsoft.com/office/drawing/2014/main" id="{CC899DDF-74C3-4C72-AED1-0962CD155470}"/>
              </a:ext>
            </a:extLst>
          </p:cNvPr>
          <p:cNvSpPr>
            <a:spLocks noGrp="1"/>
          </p:cNvSpPr>
          <p:nvPr>
            <p:ph type="pic" sz="quarter" idx="14" hasCustomPrompt="1"/>
          </p:nvPr>
        </p:nvSpPr>
        <p:spPr>
          <a:xfrm>
            <a:off x="981076" y="0"/>
            <a:ext cx="8086725" cy="6858000"/>
          </a:xfrm>
          <a:custGeom>
            <a:avLst/>
            <a:gdLst>
              <a:gd name="connsiteX0" fmla="*/ 3133695 w 8086725"/>
              <a:gd name="connsiteY0" fmla="*/ 0 h 6858000"/>
              <a:gd name="connsiteX1" fmla="*/ 8086725 w 8086725"/>
              <a:gd name="connsiteY1" fmla="*/ 0 h 6858000"/>
              <a:gd name="connsiteX2" fmla="*/ 4953031 w 8086725"/>
              <a:gd name="connsiteY2" fmla="*/ 6858000 h 6858000"/>
              <a:gd name="connsiteX3" fmla="*/ 0 w 8086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86725" h="6858000">
                <a:moveTo>
                  <a:pt x="3133695" y="0"/>
                </a:moveTo>
                <a:lnTo>
                  <a:pt x="8086725" y="0"/>
                </a:lnTo>
                <a:lnTo>
                  <a:pt x="4953031"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75CB74E-F65F-47F8-A8AE-7B7FF78C2892}"/>
              </a:ext>
            </a:extLst>
          </p:cNvPr>
          <p:cNvGrpSpPr/>
          <p:nvPr userDrawn="1"/>
        </p:nvGrpSpPr>
        <p:grpSpPr>
          <a:xfrm>
            <a:off x="4079368" y="1970852"/>
            <a:ext cx="4033264" cy="3172231"/>
            <a:chOff x="2444748" y="555045"/>
            <a:chExt cx="7282048" cy="5727454"/>
          </a:xfrm>
        </p:grpSpPr>
        <p:sp>
          <p:nvSpPr>
            <p:cNvPr id="3" name="Freeform: Shape 2">
              <a:extLst>
                <a:ext uri="{FF2B5EF4-FFF2-40B4-BE49-F238E27FC236}">
                  <a16:creationId xmlns:a16="http://schemas.microsoft.com/office/drawing/2014/main" id="{1895E5FF-2AD1-4D60-B9DC-23569CF082C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D141F39-0A15-4C0D-9357-F96ECF22045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21450A8-BB0B-4C76-AECE-EDEA1A12A97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B5AAF11-525B-4526-A0C8-892969E7202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4A9E649-7CC2-4EA9-AB25-19096B52AE8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46FFB54-5A6B-402C-BF64-F9A0D4F6092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9BDEE8A-9721-4F12-BF30-B3892398A2A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BF995AF-82CD-4344-B5B9-370E1050E42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C682587B-FE10-4ADA-9DD2-A1F1EC01BC3D}"/>
              </a:ext>
            </a:extLst>
          </p:cNvPr>
          <p:cNvSpPr>
            <a:spLocks noGrp="1"/>
          </p:cNvSpPr>
          <p:nvPr>
            <p:ph type="pic" sz="quarter" idx="43" hasCustomPrompt="1"/>
          </p:nvPr>
        </p:nvSpPr>
        <p:spPr>
          <a:xfrm>
            <a:off x="4222246" y="2124991"/>
            <a:ext cx="3722584"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5B4BF6DC-797F-4878-8F38-6D12B5EA5B8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Text Placeholder 9">
            <a:extLst>
              <a:ext uri="{FF2B5EF4-FFF2-40B4-BE49-F238E27FC236}">
                <a16:creationId xmlns:a16="http://schemas.microsoft.com/office/drawing/2014/main" id="{0D4AE3C9-25F7-435F-8241-E0E3E024E63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F9033F92-5447-4701-9973-78667CCF7DF9}"/>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1905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81009FC0-F461-43C1-A305-424A4B8DBC21}"/>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19050">
            <a:solidFill>
              <a:schemeClr val="accent2"/>
            </a:solidFill>
          </a:ln>
        </p:spPr>
        <p:txBody>
          <a:bodyPr anchor="ctr"/>
          <a:lstStyle>
            <a:lvl1pPr algn="ctr">
              <a:lnSpc>
                <a:spcPct val="100000"/>
              </a:lnSpc>
              <a:defRPr lang="ko-KR" altLang="en-US" sz="1200" dirty="0">
                <a:solidFill>
                  <a:schemeClr val="tx1">
                    <a:lumMod val="75000"/>
                    <a:lumOff val="25000"/>
                  </a:schemeClr>
                </a:solidFill>
                <a:latin typeface="+mn-lt"/>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2D3E3847-E4AC-4C7E-9A5E-BE2F9DB0A4D3}"/>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19050">
            <a:solidFill>
              <a:schemeClr val="accent3"/>
            </a:solidFill>
          </a:ln>
        </p:spPr>
        <p:txBody>
          <a:bodyPr anchor="ctr"/>
          <a:lstStyle>
            <a:lvl1pPr algn="ctr">
              <a:lnSpc>
                <a:spcPct val="100000"/>
              </a:lnSpc>
              <a:defRPr lang="ko-KR" altLang="en-US" sz="1200" dirty="0">
                <a:solidFill>
                  <a:schemeClr val="tx1">
                    <a:lumMod val="75000"/>
                    <a:lumOff val="25000"/>
                  </a:schemeClr>
                </a:solidFill>
                <a:latin typeface="+mn-lt"/>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C0A871EA-43B6-40F5-B8FE-1A422C77A0C5}"/>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19050">
            <a:solidFill>
              <a:schemeClr val="accent4"/>
            </a:solidFill>
          </a:ln>
        </p:spPr>
        <p:txBody>
          <a:bodyPr anchor="ctr"/>
          <a:lstStyle>
            <a:lvl1pPr algn="ctr">
              <a:lnSpc>
                <a:spcPct val="100000"/>
              </a:lnSpc>
              <a:defRPr lang="ko-KR" altLang="en-US" sz="1200" dirty="0">
                <a:solidFill>
                  <a:schemeClr val="tx1">
                    <a:lumMod val="75000"/>
                    <a:lumOff val="25000"/>
                  </a:schemeClr>
                </a:solidFill>
                <a:latin typeface="+mn-lt"/>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9A757F5D-4C8E-4BEE-AD55-7B1F4C7E5058}"/>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3" name="Picture Placeholder 5">
            <a:extLst>
              <a:ext uri="{FF2B5EF4-FFF2-40B4-BE49-F238E27FC236}">
                <a16:creationId xmlns:a16="http://schemas.microsoft.com/office/drawing/2014/main" id="{6F757335-D800-4EEA-9CE9-408094DD27B1}"/>
              </a:ext>
            </a:extLst>
          </p:cNvPr>
          <p:cNvSpPr>
            <a:spLocks noGrp="1"/>
          </p:cNvSpPr>
          <p:nvPr>
            <p:ph type="pic" sz="quarter" idx="11" hasCustomPrompt="1"/>
          </p:nvPr>
        </p:nvSpPr>
        <p:spPr>
          <a:xfrm>
            <a:off x="6455342" y="764189"/>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4" name="Picture Placeholder 5">
            <a:extLst>
              <a:ext uri="{FF2B5EF4-FFF2-40B4-BE49-F238E27FC236}">
                <a16:creationId xmlns:a16="http://schemas.microsoft.com/office/drawing/2014/main" id="{0649CB23-30FC-4222-A82E-B62216712CD9}"/>
              </a:ext>
            </a:extLst>
          </p:cNvPr>
          <p:cNvSpPr>
            <a:spLocks noGrp="1"/>
          </p:cNvSpPr>
          <p:nvPr>
            <p:ph type="pic" sz="quarter" idx="12" hasCustomPrompt="1"/>
          </p:nvPr>
        </p:nvSpPr>
        <p:spPr>
          <a:xfrm>
            <a:off x="9307482" y="764189"/>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96DDDB5F-280B-4331-9598-C8195A43A25D}"/>
              </a:ext>
            </a:extLst>
          </p:cNvPr>
          <p:cNvSpPr>
            <a:spLocks noGrp="1"/>
          </p:cNvSpPr>
          <p:nvPr>
            <p:ph type="pic" sz="quarter" idx="10" hasCustomPrompt="1"/>
          </p:nvPr>
        </p:nvSpPr>
        <p:spPr>
          <a:xfrm>
            <a:off x="0" y="1588585"/>
            <a:ext cx="12192000" cy="3192965"/>
          </a:xfrm>
          <a:prstGeom prst="rect">
            <a:avLst/>
          </a:prstGeom>
          <a:solidFill>
            <a:schemeClr val="bg1">
              <a:lumMod val="85000"/>
            </a:scheme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a:p>
            <a:endParaRPr lang="ko-KR" altLang="en-US" dirty="0"/>
          </a:p>
        </p:txBody>
      </p:sp>
      <p:sp>
        <p:nvSpPr>
          <p:cNvPr id="3" name="Rectangle 2">
            <a:extLst>
              <a:ext uri="{FF2B5EF4-FFF2-40B4-BE49-F238E27FC236}">
                <a16:creationId xmlns:a16="http://schemas.microsoft.com/office/drawing/2014/main" id="{908B40CD-7F2F-4D2A-ABFB-C9D21AE99420}"/>
              </a:ext>
            </a:extLst>
          </p:cNvPr>
          <p:cNvSpPr/>
          <p:nvPr userDrawn="1"/>
        </p:nvSpPr>
        <p:spPr>
          <a:xfrm>
            <a:off x="0" y="1389109"/>
            <a:ext cx="12192000" cy="213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4" name="Rectangle 3">
            <a:extLst>
              <a:ext uri="{FF2B5EF4-FFF2-40B4-BE49-F238E27FC236}">
                <a16:creationId xmlns:a16="http://schemas.microsoft.com/office/drawing/2014/main" id="{5353D3E8-EA73-4D55-A85B-305A0FC68ADE}"/>
              </a:ext>
            </a:extLst>
          </p:cNvPr>
          <p:cNvSpPr/>
          <p:nvPr userDrawn="1"/>
        </p:nvSpPr>
        <p:spPr>
          <a:xfrm>
            <a:off x="0" y="6638925"/>
            <a:ext cx="12192000"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9" r:id="rId5"/>
    <p:sldLayoutId id="2147483678" r:id="rId6"/>
    <p:sldLayoutId id="2147483677"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2000" b="-5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321441-2B43-1FAF-2209-7ACFA28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00" y="50800"/>
            <a:ext cx="1440000" cy="2227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Rounded Corners 9">
            <a:extLst>
              <a:ext uri="{FF2B5EF4-FFF2-40B4-BE49-F238E27FC236}">
                <a16:creationId xmlns:a16="http://schemas.microsoft.com/office/drawing/2014/main" id="{A6CAEF69-67DA-A401-232E-D7B585BFD6B9}"/>
              </a:ext>
            </a:extLst>
          </p:cNvPr>
          <p:cNvSpPr/>
          <p:nvPr/>
        </p:nvSpPr>
        <p:spPr>
          <a:xfrm>
            <a:off x="625791" y="1112214"/>
            <a:ext cx="9432609" cy="960426"/>
          </a:xfrm>
          <a:prstGeom prst="roundRect">
            <a:avLst>
              <a:gd name="adj" fmla="val 4790"/>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9D6D0C01-6105-3EA4-8BA8-DCBB6A843CE8}"/>
              </a:ext>
            </a:extLst>
          </p:cNvPr>
          <p:cNvSpPr txBox="1"/>
          <p:nvPr/>
        </p:nvSpPr>
        <p:spPr>
          <a:xfrm>
            <a:off x="625791" y="1125152"/>
            <a:ext cx="9432609" cy="923330"/>
          </a:xfrm>
          <a:prstGeom prst="rect">
            <a:avLst/>
          </a:prstGeom>
          <a:pattFill prst="pct5">
            <a:fgClr>
              <a:schemeClr val="accent1"/>
            </a:fgClr>
            <a:bgClr>
              <a:schemeClr val="bg1"/>
            </a:bgClr>
          </a:pattFill>
        </p:spPr>
        <p:txBody>
          <a:bodyPr wrap="square" lIns="72000" tIns="0" rIns="36000" bIns="0" rtlCol="0">
            <a:spAutoFit/>
          </a:bodyPr>
          <a:lstStyle/>
          <a:p>
            <a:pPr algn="ctr"/>
            <a:r>
              <a:rPr lang="en-US" altLang="ko-KR" sz="6000" b="1" dirty="0">
                <a:solidFill>
                  <a:srgbClr val="002060"/>
                </a:solidFill>
                <a:latin typeface="Bahnschrift Condensed" panose="020B0502040204020203" pitchFamily="34" charset="0"/>
                <a:cs typeface="Arial" pitchFamily="34" charset="0"/>
              </a:rPr>
              <a:t>Library Management System (LMS)</a:t>
            </a:r>
            <a:endParaRPr lang="ko-KR" altLang="en-US" sz="6000" b="1" dirty="0">
              <a:solidFill>
                <a:srgbClr val="002060"/>
              </a:solidFill>
              <a:latin typeface="Bahnschrift Condensed" panose="020B0502040204020203" pitchFamily="34" charset="0"/>
              <a:cs typeface="Arial" pitchFamily="34" charset="0"/>
            </a:endParaRPr>
          </a:p>
        </p:txBody>
      </p:sp>
      <p:sp>
        <p:nvSpPr>
          <p:cNvPr id="12" name="Rectangle: Rounded Corners 11">
            <a:extLst>
              <a:ext uri="{FF2B5EF4-FFF2-40B4-BE49-F238E27FC236}">
                <a16:creationId xmlns:a16="http://schemas.microsoft.com/office/drawing/2014/main" id="{0C306F29-B306-EF14-A547-911BD08287FA}"/>
              </a:ext>
            </a:extLst>
          </p:cNvPr>
          <p:cNvSpPr/>
          <p:nvPr/>
        </p:nvSpPr>
        <p:spPr>
          <a:xfrm>
            <a:off x="3446222" y="2141380"/>
            <a:ext cx="3791746" cy="640066"/>
          </a:xfrm>
          <a:prstGeom prst="roundRect">
            <a:avLst>
              <a:gd name="adj" fmla="val 4790"/>
            </a:avLst>
          </a:prstGeom>
          <a:solidFill>
            <a:srgbClr val="FFFF00">
              <a:alpha val="90000"/>
            </a:srgb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BCB757C0-3D52-9DC5-854A-E43EB5223FF8}"/>
              </a:ext>
            </a:extLst>
          </p:cNvPr>
          <p:cNvSpPr txBox="1"/>
          <p:nvPr/>
        </p:nvSpPr>
        <p:spPr>
          <a:xfrm>
            <a:off x="3793727" y="2166826"/>
            <a:ext cx="3096735" cy="553998"/>
          </a:xfrm>
          <a:prstGeom prst="rect">
            <a:avLst/>
          </a:prstGeom>
          <a:noFill/>
        </p:spPr>
        <p:txBody>
          <a:bodyPr wrap="square" lIns="72000" tIns="0" rIns="36000" bIns="0" rtlCol="0">
            <a:spAutoFit/>
          </a:bodyPr>
          <a:lstStyle/>
          <a:p>
            <a:pPr algn="ctr"/>
            <a:r>
              <a:rPr lang="en-US" altLang="ko-KR" sz="3600" b="1" dirty="0">
                <a:solidFill>
                  <a:schemeClr val="accent6">
                    <a:lumMod val="75000"/>
                  </a:schemeClr>
                </a:solidFill>
                <a:latin typeface="Bahnschrift Condensed" panose="020B0502040204020203" pitchFamily="34" charset="0"/>
                <a:cs typeface="Arial" pitchFamily="34" charset="0"/>
              </a:rPr>
              <a:t>Java Programming</a:t>
            </a:r>
            <a:endParaRPr lang="ko-KR" altLang="en-US" sz="3600" b="1" dirty="0">
              <a:solidFill>
                <a:schemeClr val="accent6">
                  <a:lumMod val="75000"/>
                </a:schemeClr>
              </a:solidFill>
              <a:latin typeface="Bahnschrift Condensed" panose="020B0502040204020203" pitchFamily="34" charset="0"/>
              <a:cs typeface="Arial" pitchFamily="34" charset="0"/>
            </a:endParaRPr>
          </a:p>
        </p:txBody>
      </p:sp>
      <p:sp>
        <p:nvSpPr>
          <p:cNvPr id="14" name="TextBox 13">
            <a:extLst>
              <a:ext uri="{FF2B5EF4-FFF2-40B4-BE49-F238E27FC236}">
                <a16:creationId xmlns:a16="http://schemas.microsoft.com/office/drawing/2014/main" id="{73EECB79-F088-AEEF-0DDA-2C5E3B737FB0}"/>
              </a:ext>
            </a:extLst>
          </p:cNvPr>
          <p:cNvSpPr txBox="1"/>
          <p:nvPr/>
        </p:nvSpPr>
        <p:spPr>
          <a:xfrm>
            <a:off x="625789" y="3851871"/>
            <a:ext cx="5660711" cy="2785378"/>
          </a:xfrm>
          <a:prstGeom prst="rect">
            <a:avLst/>
          </a:prstGeom>
          <a:solidFill>
            <a:schemeClr val="bg2">
              <a:alpha val="50000"/>
            </a:schemeClr>
          </a:solidFill>
          <a:effectLst/>
        </p:spPr>
        <p:txBody>
          <a:bodyPr wrap="square" lIns="72000" tIns="0" rIns="36000" bIns="0" rtlCol="0">
            <a:spAutoFit/>
          </a:bodyPr>
          <a:lstStyle/>
          <a:p>
            <a:pPr algn="ctr"/>
            <a:r>
              <a:rPr lang="en-IN" altLang="ko-KR" sz="3200" b="1" dirty="0">
                <a:solidFill>
                  <a:srgbClr val="002060"/>
                </a:solidFill>
                <a:latin typeface="Bahnschrift Condensed" panose="020B0502040204020203" pitchFamily="34" charset="0"/>
                <a:cs typeface="Arial" pitchFamily="34" charset="0"/>
              </a:rPr>
              <a:t>Team Members:</a:t>
            </a:r>
          </a:p>
          <a:p>
            <a:pPr algn="ctr"/>
            <a:endParaRPr lang="en-IN" altLang="ko-KR" sz="900" b="1" dirty="0">
              <a:solidFill>
                <a:srgbClr val="002060"/>
              </a:solidFill>
              <a:latin typeface="Bahnschrift Condensed" panose="020B0502040204020203" pitchFamily="34" charset="0"/>
              <a:cs typeface="Arial" pitchFamily="34" charset="0"/>
            </a:endParaRPr>
          </a:p>
          <a:p>
            <a:r>
              <a:rPr lang="en-IN" altLang="ko-KR" sz="2800" b="1" dirty="0">
                <a:solidFill>
                  <a:srgbClr val="002060"/>
                </a:solidFill>
                <a:latin typeface="Bahnschrift Condensed" panose="020B0502040204020203" pitchFamily="34" charset="0"/>
                <a:cs typeface="Arial" pitchFamily="34" charset="0"/>
              </a:rPr>
              <a:t>Anwesh Mohanty –           240301120207</a:t>
            </a:r>
          </a:p>
          <a:p>
            <a:r>
              <a:rPr lang="en-IN" altLang="ko-KR" sz="2800" b="1" dirty="0" err="1">
                <a:solidFill>
                  <a:srgbClr val="002060"/>
                </a:solidFill>
                <a:latin typeface="Bahnschrift Condensed" panose="020B0502040204020203" pitchFamily="34" charset="0"/>
                <a:cs typeface="Arial" pitchFamily="34" charset="0"/>
              </a:rPr>
              <a:t>Prabhudutta</a:t>
            </a:r>
            <a:r>
              <a:rPr lang="en-IN" altLang="ko-KR" sz="2800" b="1" dirty="0">
                <a:solidFill>
                  <a:srgbClr val="002060"/>
                </a:solidFill>
                <a:latin typeface="Bahnschrift Condensed" panose="020B0502040204020203" pitchFamily="34" charset="0"/>
                <a:cs typeface="Arial" pitchFamily="34" charset="0"/>
              </a:rPr>
              <a:t> </a:t>
            </a:r>
            <a:r>
              <a:rPr lang="en-IN" altLang="ko-KR" sz="2800" b="1" dirty="0" err="1">
                <a:solidFill>
                  <a:srgbClr val="002060"/>
                </a:solidFill>
                <a:latin typeface="Bahnschrift Condensed" panose="020B0502040204020203" pitchFamily="34" charset="0"/>
                <a:cs typeface="Arial" pitchFamily="34" charset="0"/>
              </a:rPr>
              <a:t>Mangaraj</a:t>
            </a:r>
            <a:r>
              <a:rPr lang="en-IN" altLang="ko-KR" sz="2800" b="1" dirty="0">
                <a:solidFill>
                  <a:srgbClr val="002060"/>
                </a:solidFill>
                <a:latin typeface="Bahnschrift Condensed" panose="020B0502040204020203" pitchFamily="34" charset="0"/>
                <a:cs typeface="Arial" pitchFamily="34" charset="0"/>
              </a:rPr>
              <a:t> -   240301120203	</a:t>
            </a:r>
          </a:p>
          <a:p>
            <a:r>
              <a:rPr lang="en-IN" altLang="ko-KR" sz="2800" b="1" dirty="0">
                <a:solidFill>
                  <a:srgbClr val="002060"/>
                </a:solidFill>
                <a:latin typeface="Bahnschrift Condensed" panose="020B0502040204020203" pitchFamily="34" charset="0"/>
                <a:cs typeface="Arial" pitchFamily="34" charset="0"/>
              </a:rPr>
              <a:t>Biswa Ranjan </a:t>
            </a:r>
            <a:r>
              <a:rPr lang="en-IN" altLang="ko-KR" sz="2800" b="1" dirty="0" err="1">
                <a:solidFill>
                  <a:srgbClr val="002060"/>
                </a:solidFill>
                <a:latin typeface="Bahnschrift Condensed" panose="020B0502040204020203" pitchFamily="34" charset="0"/>
                <a:cs typeface="Arial" pitchFamily="34" charset="0"/>
              </a:rPr>
              <a:t>Ranasingh</a:t>
            </a:r>
            <a:r>
              <a:rPr lang="en-IN" altLang="ko-KR" sz="2800" b="1" dirty="0">
                <a:solidFill>
                  <a:srgbClr val="002060"/>
                </a:solidFill>
                <a:latin typeface="Bahnschrift Condensed" panose="020B0502040204020203" pitchFamily="34" charset="0"/>
                <a:cs typeface="Arial" pitchFamily="34" charset="0"/>
              </a:rPr>
              <a:t>- 240301120214</a:t>
            </a:r>
          </a:p>
          <a:p>
            <a:r>
              <a:rPr lang="en-IN" altLang="ko-KR" sz="2800" b="1" dirty="0">
                <a:solidFill>
                  <a:srgbClr val="002060"/>
                </a:solidFill>
                <a:latin typeface="Bahnschrift Condensed" panose="020B0502040204020203" pitchFamily="34" charset="0"/>
                <a:cs typeface="Arial" pitchFamily="34" charset="0"/>
              </a:rPr>
              <a:t>Biswa Ranjan Mohanty –   240301120193</a:t>
            </a:r>
          </a:p>
          <a:p>
            <a:r>
              <a:rPr lang="en-IN" altLang="ko-KR" sz="2800" b="1" dirty="0">
                <a:solidFill>
                  <a:srgbClr val="002060"/>
                </a:solidFill>
                <a:latin typeface="Bahnschrift Condensed" panose="020B0502040204020203" pitchFamily="34" charset="0"/>
                <a:cs typeface="Arial" pitchFamily="34" charset="0"/>
              </a:rPr>
              <a:t>Soumya Ranjan Panda -    240301120187</a:t>
            </a:r>
          </a:p>
        </p:txBody>
      </p:sp>
    </p:spTree>
    <p:extLst>
      <p:ext uri="{BB962C8B-B14F-4D97-AF65-F5344CB8AC3E}">
        <p14:creationId xmlns:p14="http://schemas.microsoft.com/office/powerpoint/2010/main" val="4286683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0ADBD-9AB5-4717-8678-A81E30136516}"/>
              </a:ext>
            </a:extLst>
          </p:cNvPr>
          <p:cNvPicPr>
            <a:picLocks noChangeAspect="1"/>
          </p:cNvPicPr>
          <p:nvPr/>
        </p:nvPicPr>
        <p:blipFill>
          <a:blip r:embed="rId2"/>
          <a:stretch>
            <a:fillRect/>
          </a:stretch>
        </p:blipFill>
        <p:spPr>
          <a:xfrm>
            <a:off x="1104088" y="1542513"/>
            <a:ext cx="5127030" cy="5071902"/>
          </a:xfrm>
          <a:prstGeom prst="rect">
            <a:avLst/>
          </a:prstGeom>
        </p:spPr>
      </p:pic>
      <p:sp>
        <p:nvSpPr>
          <p:cNvPr id="4" name="TextBox 3">
            <a:extLst>
              <a:ext uri="{FF2B5EF4-FFF2-40B4-BE49-F238E27FC236}">
                <a16:creationId xmlns:a16="http://schemas.microsoft.com/office/drawing/2014/main" id="{955211F2-DD4B-4B05-ADD7-09DB49E1B2B9}"/>
              </a:ext>
            </a:extLst>
          </p:cNvPr>
          <p:cNvSpPr txBox="1"/>
          <p:nvPr/>
        </p:nvSpPr>
        <p:spPr>
          <a:xfrm>
            <a:off x="348792" y="755831"/>
            <a:ext cx="7145517" cy="369332"/>
          </a:xfrm>
          <a:prstGeom prst="rect">
            <a:avLst/>
          </a:prstGeom>
          <a:noFill/>
        </p:spPr>
        <p:txBody>
          <a:bodyPr wrap="square" rtlCol="0">
            <a:spAutoFit/>
          </a:bodyPr>
          <a:lstStyle/>
          <a:p>
            <a:r>
              <a:rPr lang="en-US" dirty="0"/>
              <a:t>OUTPUT / FEATURES OF THE SYSTEM:-</a:t>
            </a:r>
          </a:p>
        </p:txBody>
      </p:sp>
    </p:spTree>
    <p:extLst>
      <p:ext uri="{BB962C8B-B14F-4D97-AF65-F5344CB8AC3E}">
        <p14:creationId xmlns:p14="http://schemas.microsoft.com/office/powerpoint/2010/main" val="351341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67AC-D7F5-47BE-970C-085A724CAC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7DBA85-E001-525C-840B-D12C3167386B}"/>
              </a:ext>
            </a:extLst>
          </p:cNvPr>
          <p:cNvPicPr>
            <a:picLocks noChangeAspect="1"/>
          </p:cNvPicPr>
          <p:nvPr/>
        </p:nvPicPr>
        <p:blipFill>
          <a:blip r:embed="rId2">
            <a:alphaModFix amt="2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35967" y="-3504108"/>
            <a:ext cx="1364466" cy="8199120"/>
          </a:xfrm>
          <a:prstGeom prst="rect">
            <a:avLst/>
          </a:prstGeom>
        </p:spPr>
      </p:pic>
      <p:sp>
        <p:nvSpPr>
          <p:cNvPr id="2" name="Text Placeholder 1">
            <a:extLst>
              <a:ext uri="{FF2B5EF4-FFF2-40B4-BE49-F238E27FC236}">
                <a16:creationId xmlns:a16="http://schemas.microsoft.com/office/drawing/2014/main" id="{38EA004C-A274-8663-9306-5C623DE4FCE0}"/>
              </a:ext>
            </a:extLst>
          </p:cNvPr>
          <p:cNvSpPr>
            <a:spLocks noGrp="1"/>
          </p:cNvSpPr>
          <p:nvPr>
            <p:ph type="body" sz="quarter" idx="10"/>
          </p:nvPr>
        </p:nvSpPr>
        <p:spPr>
          <a:xfrm>
            <a:off x="355600" y="126150"/>
            <a:ext cx="11592558" cy="1006786"/>
          </a:xfrm>
        </p:spPr>
        <p:txBody>
          <a:bodyPr/>
          <a:lstStyle/>
          <a:p>
            <a:r>
              <a:rPr lang="en-US" sz="4000" b="1" dirty="0"/>
              <a:t>Database Design for (LMS)</a:t>
            </a:r>
          </a:p>
        </p:txBody>
      </p:sp>
      <p:sp>
        <p:nvSpPr>
          <p:cNvPr id="51" name="Rectangle 50">
            <a:extLst>
              <a:ext uri="{FF2B5EF4-FFF2-40B4-BE49-F238E27FC236}">
                <a16:creationId xmlns:a16="http://schemas.microsoft.com/office/drawing/2014/main" id="{F5E7C63A-87B4-2421-79D6-CA1BE5DC2A24}"/>
              </a:ext>
            </a:extLst>
          </p:cNvPr>
          <p:cNvSpPr/>
          <p:nvPr/>
        </p:nvSpPr>
        <p:spPr>
          <a:xfrm>
            <a:off x="355600" y="1159124"/>
            <a:ext cx="11592560" cy="278295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B94F251-D0FC-F012-D8E2-5BCC10DF0377}"/>
              </a:ext>
            </a:extLst>
          </p:cNvPr>
          <p:cNvSpPr/>
          <p:nvPr/>
        </p:nvSpPr>
        <p:spPr>
          <a:xfrm>
            <a:off x="355599" y="4152806"/>
            <a:ext cx="11592559" cy="244013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A7C55B4-31B0-255E-A0F0-13AD16DD8CC3}"/>
              </a:ext>
            </a:extLst>
          </p:cNvPr>
          <p:cNvSpPr txBox="1"/>
          <p:nvPr/>
        </p:nvSpPr>
        <p:spPr>
          <a:xfrm>
            <a:off x="466036" y="1209499"/>
            <a:ext cx="11360203" cy="2923877"/>
          </a:xfrm>
          <a:prstGeom prst="rect">
            <a:avLst/>
          </a:prstGeom>
          <a:noFill/>
        </p:spPr>
        <p:txBody>
          <a:bodyPr wrap="square" rtlCol="0">
            <a:spAutoFit/>
          </a:bodyPr>
          <a:lstStyle/>
          <a:p>
            <a:r>
              <a:rPr lang="en-US" altLang="ko-KR" sz="2000" b="1" dirty="0">
                <a:cs typeface="Arial" pitchFamily="34" charset="0"/>
              </a:rPr>
              <a:t>1. </a:t>
            </a:r>
            <a:r>
              <a:rPr lang="en-US" b="1" dirty="0"/>
              <a:t>Books Table</a:t>
            </a:r>
            <a:endParaRPr lang="en-US" dirty="0"/>
          </a:p>
          <a:p>
            <a:pPr>
              <a:buFont typeface="Arial" panose="020B0604020202020204" pitchFamily="34" charset="0"/>
              <a:buChar char="•"/>
            </a:pPr>
            <a:r>
              <a:rPr lang="en-US" b="1" dirty="0"/>
              <a:t>Purpose</a:t>
            </a:r>
            <a:r>
              <a:rPr lang="en-US" dirty="0"/>
              <a:t>: Stores relevant information about the library's collection.</a:t>
            </a:r>
          </a:p>
          <a:p>
            <a:pPr>
              <a:buFont typeface="Arial" panose="020B0604020202020204" pitchFamily="34" charset="0"/>
              <a:buChar char="•"/>
            </a:pPr>
            <a:r>
              <a:rPr lang="en-US" b="1" dirty="0"/>
              <a:t>Key Fields</a:t>
            </a:r>
            <a:r>
              <a:rPr lang="en-US" dirty="0"/>
              <a:t>:</a:t>
            </a:r>
          </a:p>
          <a:p>
            <a:pPr marL="742950" lvl="1" indent="-285750">
              <a:buFont typeface="Arial" panose="020B0604020202020204" pitchFamily="34" charset="0"/>
              <a:buChar char="•"/>
            </a:pPr>
            <a:r>
              <a:rPr lang="en-US" b="1" dirty="0" err="1"/>
              <a:t>BookID</a:t>
            </a:r>
            <a:r>
              <a:rPr lang="en-US" dirty="0"/>
              <a:t> (Primary Key): Unique identifier for each book.</a:t>
            </a:r>
          </a:p>
          <a:p>
            <a:pPr marL="742950" lvl="1" indent="-285750">
              <a:buFont typeface="Arial" panose="020B0604020202020204" pitchFamily="34" charset="0"/>
              <a:buChar char="•"/>
            </a:pPr>
            <a:r>
              <a:rPr lang="en-US" b="1" dirty="0"/>
              <a:t>Title</a:t>
            </a:r>
            <a:r>
              <a:rPr lang="en-US" dirty="0"/>
              <a:t>: Title of the book.</a:t>
            </a:r>
          </a:p>
          <a:p>
            <a:pPr marL="742950" lvl="1" indent="-285750">
              <a:buFont typeface="Arial" panose="020B0604020202020204" pitchFamily="34" charset="0"/>
              <a:buChar char="•"/>
            </a:pPr>
            <a:r>
              <a:rPr lang="en-US" b="1" dirty="0"/>
              <a:t>Author</a:t>
            </a:r>
            <a:r>
              <a:rPr lang="en-US" dirty="0"/>
              <a:t>: Author(s) of the book.</a:t>
            </a:r>
          </a:p>
          <a:p>
            <a:pPr marL="742950" lvl="1" indent="-285750">
              <a:buFont typeface="Arial" panose="020B0604020202020204" pitchFamily="34" charset="0"/>
              <a:buChar char="•"/>
            </a:pPr>
            <a:r>
              <a:rPr lang="en-US" b="1" dirty="0"/>
              <a:t>ISBN</a:t>
            </a:r>
            <a:r>
              <a:rPr lang="en-US" dirty="0"/>
              <a:t>: International Standard Book Number for unique identification.</a:t>
            </a:r>
          </a:p>
          <a:p>
            <a:pPr marL="742950" lvl="1" indent="-285750">
              <a:buFont typeface="Arial" panose="020B0604020202020204" pitchFamily="34" charset="0"/>
              <a:buChar char="•"/>
            </a:pPr>
            <a:r>
              <a:rPr lang="en-US" b="1" dirty="0"/>
              <a:t>Genre</a:t>
            </a:r>
            <a:r>
              <a:rPr lang="en-US" dirty="0"/>
              <a:t>: Category or genre of the book.</a:t>
            </a:r>
          </a:p>
          <a:p>
            <a:pPr marL="742950" lvl="1" indent="-285750">
              <a:buFont typeface="Arial" panose="020B0604020202020204" pitchFamily="34" charset="0"/>
              <a:buChar char="•"/>
            </a:pPr>
            <a:r>
              <a:rPr lang="en-US" b="1" dirty="0"/>
              <a:t>Availability</a:t>
            </a:r>
            <a:r>
              <a:rPr lang="en-US" dirty="0"/>
              <a:t>: Status indicating if the book is available or checked out.</a:t>
            </a:r>
          </a:p>
          <a:p>
            <a:endParaRPr lang="ko-KR" altLang="en-US" sz="2000" dirty="0">
              <a:cs typeface="Arial" pitchFamily="34" charset="0"/>
            </a:endParaRPr>
          </a:p>
        </p:txBody>
      </p:sp>
      <p:sp>
        <p:nvSpPr>
          <p:cNvPr id="99" name="TextBox 98">
            <a:extLst>
              <a:ext uri="{FF2B5EF4-FFF2-40B4-BE49-F238E27FC236}">
                <a16:creationId xmlns:a16="http://schemas.microsoft.com/office/drawing/2014/main" id="{AEB49B0C-463A-AE2E-9C35-88EF6C0C6011}"/>
              </a:ext>
            </a:extLst>
          </p:cNvPr>
          <p:cNvSpPr txBox="1"/>
          <p:nvPr/>
        </p:nvSpPr>
        <p:spPr>
          <a:xfrm>
            <a:off x="447835" y="4223358"/>
            <a:ext cx="10322560" cy="2339102"/>
          </a:xfrm>
          <a:prstGeom prst="rect">
            <a:avLst/>
          </a:prstGeom>
          <a:noFill/>
        </p:spPr>
        <p:txBody>
          <a:bodyPr wrap="square" rtlCol="0">
            <a:spAutoFit/>
          </a:bodyPr>
          <a:lstStyle/>
          <a:p>
            <a:r>
              <a:rPr lang="en-US" altLang="ko-KR" sz="2000" b="1" dirty="0">
                <a:cs typeface="Arial" pitchFamily="34" charset="0"/>
              </a:rPr>
              <a:t>2. </a:t>
            </a:r>
            <a:r>
              <a:rPr lang="en-US" b="1" dirty="0"/>
              <a:t>Members Table</a:t>
            </a:r>
            <a:endParaRPr lang="en-US" dirty="0"/>
          </a:p>
          <a:p>
            <a:pPr>
              <a:buFont typeface="Arial" panose="020B0604020202020204" pitchFamily="34" charset="0"/>
              <a:buChar char="•"/>
            </a:pPr>
            <a:r>
              <a:rPr lang="en-US" b="1" dirty="0"/>
              <a:t>Purpose</a:t>
            </a:r>
            <a:r>
              <a:rPr lang="en-US" dirty="0"/>
              <a:t>: Holds information about library members.</a:t>
            </a:r>
          </a:p>
          <a:p>
            <a:pPr>
              <a:buFont typeface="Arial" panose="020B0604020202020204" pitchFamily="34" charset="0"/>
              <a:buChar char="•"/>
            </a:pPr>
            <a:r>
              <a:rPr lang="en-US" b="1" dirty="0"/>
              <a:t>Key Fields</a:t>
            </a:r>
            <a:r>
              <a:rPr lang="en-US" dirty="0"/>
              <a:t>:</a:t>
            </a:r>
          </a:p>
          <a:p>
            <a:pPr marL="742950" lvl="1" indent="-285750">
              <a:buFont typeface="Arial" panose="020B0604020202020204" pitchFamily="34" charset="0"/>
              <a:buChar char="•"/>
            </a:pPr>
            <a:r>
              <a:rPr lang="en-US" b="1" dirty="0" err="1"/>
              <a:t>MemberID</a:t>
            </a:r>
            <a:r>
              <a:rPr lang="en-US" dirty="0"/>
              <a:t> (Primary Key): Unique identifier for each member.</a:t>
            </a:r>
          </a:p>
          <a:p>
            <a:pPr marL="742950" lvl="1" indent="-285750">
              <a:buFont typeface="Arial" panose="020B0604020202020204" pitchFamily="34" charset="0"/>
              <a:buChar char="•"/>
            </a:pPr>
            <a:r>
              <a:rPr lang="en-US" b="1" dirty="0"/>
              <a:t>Name</a:t>
            </a:r>
            <a:r>
              <a:rPr lang="en-US" dirty="0"/>
              <a:t>: Full name of the member.</a:t>
            </a:r>
          </a:p>
          <a:p>
            <a:pPr marL="742950" lvl="1" indent="-285750">
              <a:buFont typeface="Arial" panose="020B0604020202020204" pitchFamily="34" charset="0"/>
              <a:buChar char="•"/>
            </a:pPr>
            <a:r>
              <a:rPr lang="en-US" b="1" dirty="0" err="1"/>
              <a:t>ContactDetails</a:t>
            </a:r>
            <a:r>
              <a:rPr lang="en-US" dirty="0"/>
              <a:t>: Phone number and/or email address.</a:t>
            </a:r>
          </a:p>
          <a:p>
            <a:pPr marL="742950" lvl="1" indent="-285750">
              <a:buFont typeface="Arial" panose="020B0604020202020204" pitchFamily="34" charset="0"/>
              <a:buChar char="•"/>
            </a:pPr>
            <a:r>
              <a:rPr lang="en-US" b="1" dirty="0" err="1"/>
              <a:t>MembershipType</a:t>
            </a:r>
            <a:r>
              <a:rPr lang="en-US" dirty="0"/>
              <a:t>: Type of membership (e.g., student, faculty).</a:t>
            </a:r>
          </a:p>
          <a:p>
            <a:pPr marL="742950" lvl="1" indent="-285750">
              <a:buFont typeface="Arial" panose="020B0604020202020204" pitchFamily="34" charset="0"/>
              <a:buChar char="•"/>
            </a:pPr>
            <a:r>
              <a:rPr lang="en-US" b="1" dirty="0" err="1"/>
              <a:t>RegistrationDate</a:t>
            </a:r>
            <a:r>
              <a:rPr lang="en-US" dirty="0"/>
              <a:t>: Date of membership registration.</a:t>
            </a:r>
          </a:p>
        </p:txBody>
      </p:sp>
    </p:spTree>
    <p:extLst>
      <p:ext uri="{BB962C8B-B14F-4D97-AF65-F5344CB8AC3E}">
        <p14:creationId xmlns:p14="http://schemas.microsoft.com/office/powerpoint/2010/main" val="218647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09363-4F0C-B12E-163A-9CE7899400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F4BA00-6CC0-C47E-0342-5EF2D266CE46}"/>
              </a:ext>
            </a:extLst>
          </p:cNvPr>
          <p:cNvPicPr>
            <a:picLocks noChangeAspect="1"/>
          </p:cNvPicPr>
          <p:nvPr/>
        </p:nvPicPr>
        <p:blipFill>
          <a:blip r:embed="rId2">
            <a:alphaModFix amt="2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35967" y="-3504108"/>
            <a:ext cx="1364466" cy="8199120"/>
          </a:xfrm>
          <a:prstGeom prst="rect">
            <a:avLst/>
          </a:prstGeom>
        </p:spPr>
      </p:pic>
      <p:sp>
        <p:nvSpPr>
          <p:cNvPr id="2" name="Text Placeholder 1">
            <a:extLst>
              <a:ext uri="{FF2B5EF4-FFF2-40B4-BE49-F238E27FC236}">
                <a16:creationId xmlns:a16="http://schemas.microsoft.com/office/drawing/2014/main" id="{416AB306-1E61-8CC8-F778-4A8FEDF92B63}"/>
              </a:ext>
            </a:extLst>
          </p:cNvPr>
          <p:cNvSpPr>
            <a:spLocks noGrp="1"/>
          </p:cNvSpPr>
          <p:nvPr>
            <p:ph type="body" sz="quarter" idx="10"/>
          </p:nvPr>
        </p:nvSpPr>
        <p:spPr>
          <a:xfrm>
            <a:off x="355600" y="126150"/>
            <a:ext cx="11592558" cy="1006786"/>
          </a:xfrm>
        </p:spPr>
        <p:txBody>
          <a:bodyPr/>
          <a:lstStyle/>
          <a:p>
            <a:r>
              <a:rPr lang="en-US" sz="4000" b="1" dirty="0"/>
              <a:t>Database Design for (LMS)</a:t>
            </a:r>
          </a:p>
        </p:txBody>
      </p:sp>
      <p:sp>
        <p:nvSpPr>
          <p:cNvPr id="51" name="Rectangle 50">
            <a:extLst>
              <a:ext uri="{FF2B5EF4-FFF2-40B4-BE49-F238E27FC236}">
                <a16:creationId xmlns:a16="http://schemas.microsoft.com/office/drawing/2014/main" id="{7EFEB94A-0773-770E-CE0D-53FAF976211C}"/>
              </a:ext>
            </a:extLst>
          </p:cNvPr>
          <p:cNvSpPr/>
          <p:nvPr/>
        </p:nvSpPr>
        <p:spPr>
          <a:xfrm>
            <a:off x="355600" y="1159124"/>
            <a:ext cx="11592560" cy="273215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3E22946-D3BC-E57D-8A1B-C2C5B101A1AF}"/>
              </a:ext>
            </a:extLst>
          </p:cNvPr>
          <p:cNvSpPr/>
          <p:nvPr/>
        </p:nvSpPr>
        <p:spPr>
          <a:xfrm>
            <a:off x="355599" y="4162966"/>
            <a:ext cx="11592559" cy="249183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441EAA1-51B4-4EE8-7D1C-A32F47CEAF17}"/>
              </a:ext>
            </a:extLst>
          </p:cNvPr>
          <p:cNvSpPr txBox="1"/>
          <p:nvPr/>
        </p:nvSpPr>
        <p:spPr>
          <a:xfrm>
            <a:off x="466036" y="1209499"/>
            <a:ext cx="11360203" cy="2923877"/>
          </a:xfrm>
          <a:prstGeom prst="rect">
            <a:avLst/>
          </a:prstGeom>
          <a:noFill/>
        </p:spPr>
        <p:txBody>
          <a:bodyPr wrap="square" rtlCol="0">
            <a:spAutoFit/>
          </a:bodyPr>
          <a:lstStyle/>
          <a:p>
            <a:r>
              <a:rPr lang="en-US" altLang="ko-KR" sz="2000" b="1" dirty="0">
                <a:cs typeface="Arial" pitchFamily="34" charset="0"/>
              </a:rPr>
              <a:t>3. </a:t>
            </a:r>
            <a:r>
              <a:rPr lang="en-US" b="1" dirty="0"/>
              <a:t>Transactions Table</a:t>
            </a:r>
            <a:endParaRPr lang="en-US" dirty="0"/>
          </a:p>
          <a:p>
            <a:pPr>
              <a:buFont typeface="Arial" panose="020B0604020202020204" pitchFamily="34" charset="0"/>
              <a:buChar char="•"/>
            </a:pPr>
            <a:r>
              <a:rPr lang="en-US" b="1" dirty="0"/>
              <a:t>Purpose</a:t>
            </a:r>
            <a:r>
              <a:rPr lang="en-US" dirty="0"/>
              <a:t>: Tracks the borrowing and returning of books.</a:t>
            </a:r>
          </a:p>
          <a:p>
            <a:pPr>
              <a:buFont typeface="Arial" panose="020B0604020202020204" pitchFamily="34" charset="0"/>
              <a:buChar char="•"/>
            </a:pPr>
            <a:r>
              <a:rPr lang="en-US" b="1" dirty="0"/>
              <a:t>Key Fields</a:t>
            </a:r>
            <a:r>
              <a:rPr lang="en-US" dirty="0"/>
              <a:t>:</a:t>
            </a:r>
          </a:p>
          <a:p>
            <a:pPr marL="742950" lvl="1" indent="-285750">
              <a:buFont typeface="Arial" panose="020B0604020202020204" pitchFamily="34" charset="0"/>
              <a:buChar char="•"/>
            </a:pPr>
            <a:r>
              <a:rPr lang="en-US" b="1" dirty="0" err="1"/>
              <a:t>TransactionID</a:t>
            </a:r>
            <a:r>
              <a:rPr lang="en-US" dirty="0"/>
              <a:t> (Primary Key): Unique identifier for each transaction.</a:t>
            </a:r>
          </a:p>
          <a:p>
            <a:pPr marL="742950" lvl="1" indent="-285750">
              <a:buFont typeface="Arial" panose="020B0604020202020204" pitchFamily="34" charset="0"/>
              <a:buChar char="•"/>
            </a:pPr>
            <a:r>
              <a:rPr lang="en-US" b="1" dirty="0" err="1"/>
              <a:t>MemberID</a:t>
            </a:r>
            <a:r>
              <a:rPr lang="en-US" dirty="0"/>
              <a:t> (Foreign Key): Links to the Members table to identify the borrower.</a:t>
            </a:r>
          </a:p>
          <a:p>
            <a:pPr marL="742950" lvl="1" indent="-285750">
              <a:buFont typeface="Arial" panose="020B0604020202020204" pitchFamily="34" charset="0"/>
              <a:buChar char="•"/>
            </a:pPr>
            <a:r>
              <a:rPr lang="en-US" b="1" dirty="0" err="1"/>
              <a:t>BookID</a:t>
            </a:r>
            <a:r>
              <a:rPr lang="en-US" dirty="0"/>
              <a:t> (Foreign Key): Links to the Books table to identify the borrowed book.</a:t>
            </a:r>
          </a:p>
          <a:p>
            <a:pPr marL="742950" lvl="1" indent="-285750">
              <a:buFont typeface="Arial" panose="020B0604020202020204" pitchFamily="34" charset="0"/>
              <a:buChar char="•"/>
            </a:pPr>
            <a:r>
              <a:rPr lang="en-US" b="1" dirty="0" err="1"/>
              <a:t>IssueDate</a:t>
            </a:r>
            <a:r>
              <a:rPr lang="en-US" dirty="0"/>
              <a:t>: Date the book was checked out.</a:t>
            </a:r>
          </a:p>
          <a:p>
            <a:pPr marL="742950" lvl="1" indent="-285750">
              <a:buFont typeface="Arial" panose="020B0604020202020204" pitchFamily="34" charset="0"/>
              <a:buChar char="•"/>
            </a:pPr>
            <a:r>
              <a:rPr lang="en-US" b="1" dirty="0" err="1"/>
              <a:t>DueDate</a:t>
            </a:r>
            <a:r>
              <a:rPr lang="en-US" dirty="0"/>
              <a:t>: Date the book is due to be returned.</a:t>
            </a:r>
          </a:p>
          <a:p>
            <a:pPr marL="742950" lvl="1" indent="-285750">
              <a:buFont typeface="Arial" panose="020B0604020202020204" pitchFamily="34" charset="0"/>
              <a:buChar char="•"/>
            </a:pPr>
            <a:r>
              <a:rPr lang="en-US" b="1" dirty="0" err="1"/>
              <a:t>ReturnDate</a:t>
            </a:r>
            <a:r>
              <a:rPr lang="en-US" dirty="0"/>
              <a:t>: Date the book was actually returned.</a:t>
            </a:r>
          </a:p>
          <a:p>
            <a:endParaRPr lang="ko-KR" altLang="en-US" sz="2000" dirty="0">
              <a:cs typeface="Arial" pitchFamily="34" charset="0"/>
            </a:endParaRPr>
          </a:p>
        </p:txBody>
      </p:sp>
      <p:sp>
        <p:nvSpPr>
          <p:cNvPr id="99" name="TextBox 98">
            <a:extLst>
              <a:ext uri="{FF2B5EF4-FFF2-40B4-BE49-F238E27FC236}">
                <a16:creationId xmlns:a16="http://schemas.microsoft.com/office/drawing/2014/main" id="{27126C53-8079-EF9C-646B-6F269637E80F}"/>
              </a:ext>
            </a:extLst>
          </p:cNvPr>
          <p:cNvSpPr txBox="1"/>
          <p:nvPr/>
        </p:nvSpPr>
        <p:spPr>
          <a:xfrm>
            <a:off x="447835" y="4263998"/>
            <a:ext cx="10322560" cy="2062103"/>
          </a:xfrm>
          <a:prstGeom prst="rect">
            <a:avLst/>
          </a:prstGeom>
          <a:noFill/>
        </p:spPr>
        <p:txBody>
          <a:bodyPr wrap="square" rtlCol="0">
            <a:spAutoFit/>
          </a:bodyPr>
          <a:lstStyle/>
          <a:p>
            <a:r>
              <a:rPr lang="en-US" altLang="ko-KR" sz="2000" b="1" dirty="0">
                <a:cs typeface="Arial" pitchFamily="34" charset="0"/>
              </a:rPr>
              <a:t>4. </a:t>
            </a:r>
            <a:r>
              <a:rPr lang="en-US" b="1" dirty="0"/>
              <a:t>Admins Table</a:t>
            </a:r>
            <a:endParaRPr lang="en-US" dirty="0"/>
          </a:p>
          <a:p>
            <a:pPr>
              <a:buFont typeface="Arial" panose="020B0604020202020204" pitchFamily="34" charset="0"/>
              <a:buChar char="•"/>
            </a:pPr>
            <a:r>
              <a:rPr lang="en-US" b="1" dirty="0"/>
              <a:t>Purpose</a:t>
            </a:r>
            <a:r>
              <a:rPr lang="en-US" dirty="0"/>
              <a:t>: Contains information about system administrators.</a:t>
            </a:r>
          </a:p>
          <a:p>
            <a:pPr>
              <a:buFont typeface="Arial" panose="020B0604020202020204" pitchFamily="34" charset="0"/>
              <a:buChar char="•"/>
            </a:pPr>
            <a:r>
              <a:rPr lang="en-US" b="1" dirty="0"/>
              <a:t>Key Fields</a:t>
            </a:r>
            <a:r>
              <a:rPr lang="en-US" dirty="0"/>
              <a:t>:</a:t>
            </a:r>
          </a:p>
          <a:p>
            <a:pPr marL="742950" lvl="1" indent="-285750">
              <a:buFont typeface="Arial" panose="020B0604020202020204" pitchFamily="34" charset="0"/>
              <a:buChar char="•"/>
            </a:pPr>
            <a:r>
              <a:rPr lang="en-US" b="1" dirty="0" err="1"/>
              <a:t>AdminID</a:t>
            </a:r>
            <a:r>
              <a:rPr lang="en-US" dirty="0"/>
              <a:t> (Primary Key): Unique identifier for each admin.</a:t>
            </a:r>
          </a:p>
          <a:p>
            <a:pPr marL="742950" lvl="1" indent="-285750">
              <a:buFont typeface="Arial" panose="020B0604020202020204" pitchFamily="34" charset="0"/>
              <a:buChar char="•"/>
            </a:pPr>
            <a:r>
              <a:rPr lang="en-US" b="1" dirty="0"/>
              <a:t>Username</a:t>
            </a:r>
            <a:r>
              <a:rPr lang="en-US" dirty="0"/>
              <a:t>: Admin’s username for system access.</a:t>
            </a:r>
          </a:p>
          <a:p>
            <a:pPr marL="742950" lvl="1" indent="-285750">
              <a:buFont typeface="Arial" panose="020B0604020202020204" pitchFamily="34" charset="0"/>
              <a:buChar char="•"/>
            </a:pPr>
            <a:r>
              <a:rPr lang="en-US" b="1" dirty="0"/>
              <a:t>Password</a:t>
            </a:r>
            <a:r>
              <a:rPr lang="en-US" dirty="0"/>
              <a:t>: Secure password for authentication.</a:t>
            </a:r>
          </a:p>
          <a:p>
            <a:pPr marL="742950" lvl="1" indent="-285750">
              <a:buFont typeface="Arial" panose="020B0604020202020204" pitchFamily="34" charset="0"/>
              <a:buChar char="•"/>
            </a:pPr>
            <a:r>
              <a:rPr lang="en-US" b="1" dirty="0" err="1"/>
              <a:t>ContactDetails</a:t>
            </a:r>
            <a:r>
              <a:rPr lang="en-US" dirty="0"/>
              <a:t>: Phone number and/or email address.</a:t>
            </a:r>
          </a:p>
        </p:txBody>
      </p:sp>
    </p:spTree>
    <p:extLst>
      <p:ext uri="{BB962C8B-B14F-4D97-AF65-F5344CB8AC3E}">
        <p14:creationId xmlns:p14="http://schemas.microsoft.com/office/powerpoint/2010/main" val="1654926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C4437-B09B-5DCB-3515-43462E6228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1B8444-7947-4EA7-BADD-346F98C8A485}"/>
              </a:ext>
            </a:extLst>
          </p:cNvPr>
          <p:cNvPicPr>
            <a:picLocks noChangeAspect="1"/>
          </p:cNvPicPr>
          <p:nvPr/>
        </p:nvPicPr>
        <p:blipFill>
          <a:blip r:embed="rId2">
            <a:alphaModFix amt="20000"/>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35967" y="-3504108"/>
            <a:ext cx="1364466" cy="8199120"/>
          </a:xfrm>
          <a:prstGeom prst="rect">
            <a:avLst/>
          </a:prstGeom>
        </p:spPr>
      </p:pic>
      <p:sp>
        <p:nvSpPr>
          <p:cNvPr id="2" name="Text Placeholder 1">
            <a:extLst>
              <a:ext uri="{FF2B5EF4-FFF2-40B4-BE49-F238E27FC236}">
                <a16:creationId xmlns:a16="http://schemas.microsoft.com/office/drawing/2014/main" id="{122162C6-E95E-3FD1-E379-CA3C7708726C}"/>
              </a:ext>
            </a:extLst>
          </p:cNvPr>
          <p:cNvSpPr>
            <a:spLocks noGrp="1"/>
          </p:cNvSpPr>
          <p:nvPr>
            <p:ph type="body" sz="quarter" idx="10"/>
          </p:nvPr>
        </p:nvSpPr>
        <p:spPr>
          <a:xfrm>
            <a:off x="355600" y="126150"/>
            <a:ext cx="11592558" cy="1006786"/>
          </a:xfrm>
        </p:spPr>
        <p:txBody>
          <a:bodyPr/>
          <a:lstStyle/>
          <a:p>
            <a:r>
              <a:rPr lang="en-US" sz="4000" b="1" dirty="0"/>
              <a:t>System Workflow of (LMS)</a:t>
            </a:r>
          </a:p>
        </p:txBody>
      </p:sp>
      <p:sp>
        <p:nvSpPr>
          <p:cNvPr id="51" name="Rectangle 50">
            <a:extLst>
              <a:ext uri="{FF2B5EF4-FFF2-40B4-BE49-F238E27FC236}">
                <a16:creationId xmlns:a16="http://schemas.microsoft.com/office/drawing/2014/main" id="{24B5DA95-F509-70AE-A9D5-BD2CB9C3D8E4}"/>
              </a:ext>
            </a:extLst>
          </p:cNvPr>
          <p:cNvSpPr/>
          <p:nvPr/>
        </p:nvSpPr>
        <p:spPr>
          <a:xfrm>
            <a:off x="355600" y="1159124"/>
            <a:ext cx="11592560" cy="549567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D569B939-0BF8-1163-1346-EE3453FDD79A}"/>
              </a:ext>
            </a:extLst>
          </p:cNvPr>
          <p:cNvSpPr txBox="1"/>
          <p:nvPr/>
        </p:nvSpPr>
        <p:spPr>
          <a:xfrm>
            <a:off x="466036" y="1209499"/>
            <a:ext cx="11360203" cy="5386090"/>
          </a:xfrm>
          <a:prstGeom prst="rect">
            <a:avLst/>
          </a:prstGeom>
          <a:noFill/>
        </p:spPr>
        <p:txBody>
          <a:bodyPr wrap="square" rtlCol="0">
            <a:spAutoFit/>
          </a:bodyPr>
          <a:lstStyle/>
          <a:p>
            <a:r>
              <a:rPr lang="en-US" altLang="ko-KR" sz="2000" b="1" dirty="0">
                <a:cs typeface="Arial" pitchFamily="34" charset="0"/>
              </a:rPr>
              <a:t>1. </a:t>
            </a:r>
            <a:r>
              <a:rPr lang="en-US" b="1" dirty="0"/>
              <a:t>How the System Operates</a:t>
            </a:r>
          </a:p>
          <a:p>
            <a:pPr>
              <a:buFont typeface="Arial" panose="020B0604020202020204" pitchFamily="34" charset="0"/>
              <a:buChar char="•"/>
            </a:pPr>
            <a:r>
              <a:rPr lang="en-US" b="1" dirty="0"/>
              <a:t>User Login</a:t>
            </a:r>
            <a:endParaRPr lang="en-US" dirty="0"/>
          </a:p>
          <a:p>
            <a:pPr marL="742950" lvl="1" indent="-285750">
              <a:buFont typeface="Arial" panose="020B0604020202020204" pitchFamily="34" charset="0"/>
              <a:buChar char="•"/>
            </a:pPr>
            <a:r>
              <a:rPr lang="en-US" dirty="0"/>
              <a:t>Users (members and admins) enter credentials (username and password) to access the system.</a:t>
            </a:r>
          </a:p>
          <a:p>
            <a:pPr marL="742950" lvl="1" indent="-285750">
              <a:buFont typeface="Arial" panose="020B0604020202020204" pitchFamily="34" charset="0"/>
              <a:buChar char="•"/>
            </a:pPr>
            <a:r>
              <a:rPr lang="en-US" dirty="0"/>
              <a:t>The system verifies credentials and grants access based on user roles (member or admin).</a:t>
            </a:r>
          </a:p>
          <a:p>
            <a:pPr>
              <a:buFont typeface="Arial" panose="020B0604020202020204" pitchFamily="34" charset="0"/>
              <a:buChar char="•"/>
            </a:pPr>
            <a:r>
              <a:rPr lang="en-US" b="1" dirty="0"/>
              <a:t>Book Search</a:t>
            </a:r>
            <a:endParaRPr lang="en-US" dirty="0"/>
          </a:p>
          <a:p>
            <a:pPr marL="742950" lvl="1" indent="-285750">
              <a:buFont typeface="Arial" panose="020B0604020202020204" pitchFamily="34" charset="0"/>
              <a:buChar char="•"/>
            </a:pPr>
            <a:r>
              <a:rPr lang="en-US" dirty="0"/>
              <a:t>Users can search for books using filters such as title, author, genre, or ISBN.</a:t>
            </a:r>
          </a:p>
          <a:p>
            <a:pPr marL="742950" lvl="1" indent="-285750">
              <a:buFont typeface="Arial" panose="020B0604020202020204" pitchFamily="34" charset="0"/>
              <a:buChar char="•"/>
            </a:pPr>
            <a:r>
              <a:rPr lang="en-US" dirty="0"/>
              <a:t>The system retrieves and displays relevant results from the database.</a:t>
            </a:r>
          </a:p>
          <a:p>
            <a:pPr>
              <a:buFont typeface="Arial" panose="020B0604020202020204" pitchFamily="34" charset="0"/>
              <a:buChar char="•"/>
            </a:pPr>
            <a:r>
              <a:rPr lang="en-US" b="1" dirty="0"/>
              <a:t>Book Issue</a:t>
            </a:r>
            <a:endParaRPr lang="en-US" dirty="0"/>
          </a:p>
          <a:p>
            <a:pPr marL="742950" lvl="1" indent="-285750">
              <a:buFont typeface="Arial" panose="020B0604020202020204" pitchFamily="34" charset="0"/>
              <a:buChar char="•"/>
            </a:pPr>
            <a:r>
              <a:rPr lang="en-US" dirty="0"/>
              <a:t>Members select a book they wish to borrow and request to check it out.</a:t>
            </a:r>
          </a:p>
          <a:p>
            <a:pPr marL="742950" lvl="1" indent="-285750">
              <a:buFont typeface="Arial" panose="020B0604020202020204" pitchFamily="34" charset="0"/>
              <a:buChar char="•"/>
            </a:pPr>
            <a:r>
              <a:rPr lang="en-US" dirty="0"/>
              <a:t>The system verifies the book's availability and updates the Transactions table with the member's details, issue date, and due date.</a:t>
            </a:r>
          </a:p>
          <a:p>
            <a:pPr marL="742950" lvl="1" indent="-285750">
              <a:buFont typeface="Arial" panose="020B0604020202020204" pitchFamily="34" charset="0"/>
              <a:buChar char="•"/>
            </a:pPr>
            <a:r>
              <a:rPr lang="en-US" dirty="0"/>
              <a:t>The book’s status in the Books table is updated to reflect that it is checked out.</a:t>
            </a:r>
          </a:p>
          <a:p>
            <a:pPr>
              <a:buFont typeface="Arial" panose="020B0604020202020204" pitchFamily="34" charset="0"/>
              <a:buChar char="•"/>
            </a:pPr>
            <a:r>
              <a:rPr lang="en-US" b="1" dirty="0"/>
              <a:t>Book Return</a:t>
            </a:r>
            <a:endParaRPr lang="en-US" dirty="0"/>
          </a:p>
          <a:p>
            <a:pPr marL="742950" lvl="1" indent="-285750">
              <a:buFont typeface="Arial" panose="020B0604020202020204" pitchFamily="34" charset="0"/>
              <a:buChar char="•"/>
            </a:pPr>
            <a:r>
              <a:rPr lang="en-US" dirty="0"/>
              <a:t>Members return books through the system interface.</a:t>
            </a:r>
          </a:p>
          <a:p>
            <a:pPr marL="742950" lvl="1" indent="-285750">
              <a:buFont typeface="Arial" panose="020B0604020202020204" pitchFamily="34" charset="0"/>
              <a:buChar char="•"/>
            </a:pPr>
            <a:r>
              <a:rPr lang="en-US" dirty="0"/>
              <a:t>The system updates the Transactions table to record the return date and calculates any overdue fines, if applicable.</a:t>
            </a:r>
          </a:p>
          <a:p>
            <a:pPr marL="742950" lvl="1" indent="-285750">
              <a:buFont typeface="Arial" panose="020B0604020202020204" pitchFamily="34" charset="0"/>
              <a:buChar char="•"/>
            </a:pPr>
            <a:r>
              <a:rPr lang="en-US" dirty="0"/>
              <a:t>The book’s status in the Books table is updated to reflect its availability.</a:t>
            </a:r>
          </a:p>
          <a:p>
            <a:pPr>
              <a:buFont typeface="Arial" panose="020B0604020202020204" pitchFamily="34" charset="0"/>
              <a:buChar char="•"/>
            </a:pPr>
            <a:r>
              <a:rPr lang="en-US" b="1" dirty="0"/>
              <a:t>Admin Functions</a:t>
            </a:r>
            <a:endParaRPr lang="en-US" dirty="0"/>
          </a:p>
          <a:p>
            <a:pPr marL="742950" lvl="1" indent="-285750">
              <a:buFont typeface="Arial" panose="020B0604020202020204" pitchFamily="34" charset="0"/>
              <a:buChar char="•"/>
            </a:pPr>
            <a:r>
              <a:rPr lang="en-US" dirty="0"/>
              <a:t>Admins can add, update, or delete book records in the system.</a:t>
            </a:r>
          </a:p>
        </p:txBody>
      </p:sp>
    </p:spTree>
    <p:extLst>
      <p:ext uri="{BB962C8B-B14F-4D97-AF65-F5344CB8AC3E}">
        <p14:creationId xmlns:p14="http://schemas.microsoft.com/office/powerpoint/2010/main" val="265477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27756-9FB4-A579-2CF8-243EC08A2A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D1B3F8-AE52-E6CD-39D9-94E6BDCEB031}"/>
              </a:ext>
            </a:extLst>
          </p:cNvPr>
          <p:cNvPicPr>
            <a:picLocks noChangeAspect="1"/>
          </p:cNvPicPr>
          <p:nvPr/>
        </p:nvPicPr>
        <p:blipFill>
          <a:blip r:embed="rId2">
            <a:alphaModFix amt="20000"/>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35967" y="-3504108"/>
            <a:ext cx="1364466" cy="8199120"/>
          </a:xfrm>
          <a:prstGeom prst="rect">
            <a:avLst/>
          </a:prstGeom>
        </p:spPr>
      </p:pic>
      <p:sp>
        <p:nvSpPr>
          <p:cNvPr id="2" name="Text Placeholder 1">
            <a:extLst>
              <a:ext uri="{FF2B5EF4-FFF2-40B4-BE49-F238E27FC236}">
                <a16:creationId xmlns:a16="http://schemas.microsoft.com/office/drawing/2014/main" id="{0709E003-E817-EB4C-A9DE-460D40D2AAF8}"/>
              </a:ext>
            </a:extLst>
          </p:cNvPr>
          <p:cNvSpPr>
            <a:spLocks noGrp="1"/>
          </p:cNvSpPr>
          <p:nvPr>
            <p:ph type="body" sz="quarter" idx="10"/>
          </p:nvPr>
        </p:nvSpPr>
        <p:spPr>
          <a:xfrm>
            <a:off x="355600" y="126150"/>
            <a:ext cx="11592558" cy="1006786"/>
          </a:xfrm>
        </p:spPr>
        <p:txBody>
          <a:bodyPr/>
          <a:lstStyle/>
          <a:p>
            <a:r>
              <a:rPr lang="en-US" sz="4000" b="1" dirty="0"/>
              <a:t>Technology Stack for (LMS)</a:t>
            </a:r>
          </a:p>
        </p:txBody>
      </p:sp>
      <p:sp>
        <p:nvSpPr>
          <p:cNvPr id="51" name="Rectangle 50">
            <a:extLst>
              <a:ext uri="{FF2B5EF4-FFF2-40B4-BE49-F238E27FC236}">
                <a16:creationId xmlns:a16="http://schemas.microsoft.com/office/drawing/2014/main" id="{BE74BFDE-136C-AEF7-6641-637734CB4D44}"/>
              </a:ext>
            </a:extLst>
          </p:cNvPr>
          <p:cNvSpPr/>
          <p:nvPr/>
        </p:nvSpPr>
        <p:spPr>
          <a:xfrm>
            <a:off x="355600" y="1159124"/>
            <a:ext cx="11592560" cy="25187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6C78D9-40BF-63EE-F87E-86E85CA0524D}"/>
              </a:ext>
            </a:extLst>
          </p:cNvPr>
          <p:cNvSpPr/>
          <p:nvPr/>
        </p:nvSpPr>
        <p:spPr>
          <a:xfrm>
            <a:off x="355599" y="3878486"/>
            <a:ext cx="11592559" cy="244013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13102C2-ECB7-4803-AAF9-60EE45DEB157}"/>
              </a:ext>
            </a:extLst>
          </p:cNvPr>
          <p:cNvSpPr txBox="1"/>
          <p:nvPr/>
        </p:nvSpPr>
        <p:spPr>
          <a:xfrm>
            <a:off x="466036" y="1209499"/>
            <a:ext cx="11360203" cy="2339102"/>
          </a:xfrm>
          <a:prstGeom prst="rect">
            <a:avLst/>
          </a:prstGeom>
          <a:noFill/>
        </p:spPr>
        <p:txBody>
          <a:bodyPr wrap="square" rtlCol="0">
            <a:spAutoFit/>
          </a:bodyPr>
          <a:lstStyle/>
          <a:p>
            <a:r>
              <a:rPr lang="en-US" altLang="ko-KR" sz="2000" b="1" dirty="0">
                <a:cs typeface="Arial" pitchFamily="34" charset="0"/>
              </a:rPr>
              <a:t>1. </a:t>
            </a:r>
            <a:r>
              <a:rPr lang="en-US" b="1" dirty="0"/>
              <a:t>Programming Languages</a:t>
            </a:r>
          </a:p>
          <a:p>
            <a:pPr>
              <a:buFont typeface="Arial" panose="020B0604020202020204" pitchFamily="34" charset="0"/>
              <a:buChar char="•"/>
            </a:pPr>
            <a:r>
              <a:rPr lang="en-US" b="1" dirty="0"/>
              <a:t>Java</a:t>
            </a:r>
            <a:r>
              <a:rPr lang="en-US" dirty="0"/>
              <a:t>:</a:t>
            </a:r>
          </a:p>
          <a:p>
            <a:pPr marL="742950" lvl="1" indent="-285750">
              <a:buFont typeface="Arial" panose="020B0604020202020204" pitchFamily="34" charset="0"/>
              <a:buChar char="•"/>
            </a:pPr>
            <a:r>
              <a:rPr lang="en-US" dirty="0"/>
              <a:t>Primary programming language for developing the Library Management System.</a:t>
            </a:r>
          </a:p>
          <a:p>
            <a:pPr marL="742950" lvl="1" indent="-285750">
              <a:buFont typeface="Arial" panose="020B0604020202020204" pitchFamily="34" charset="0"/>
              <a:buChar char="•"/>
            </a:pPr>
            <a:r>
              <a:rPr lang="en-US" dirty="0"/>
              <a:t>Provides robustness, portability, and strong community support for enterprise applications.</a:t>
            </a:r>
          </a:p>
          <a:p>
            <a:pPr marL="742950" lvl="1" indent="-285750">
              <a:buFont typeface="Arial" panose="020B0604020202020204" pitchFamily="34" charset="0"/>
              <a:buChar char="•"/>
            </a:pPr>
            <a:r>
              <a:rPr lang="en-US" dirty="0"/>
              <a:t>Java frameworks like Spring can be utilized for scalable and maintainable backend services.</a:t>
            </a:r>
          </a:p>
          <a:p>
            <a:pPr>
              <a:buFont typeface="Arial" panose="020B0604020202020204" pitchFamily="34" charset="0"/>
              <a:buChar char="•"/>
            </a:pPr>
            <a:r>
              <a:rPr lang="en-US" b="1" dirty="0"/>
              <a:t>JavaScript</a:t>
            </a:r>
            <a:r>
              <a:rPr lang="en-US" dirty="0"/>
              <a:t>:</a:t>
            </a:r>
          </a:p>
          <a:p>
            <a:pPr marL="742950" lvl="1" indent="-285750">
              <a:buFont typeface="Arial" panose="020B0604020202020204" pitchFamily="34" charset="0"/>
              <a:buChar char="•"/>
            </a:pPr>
            <a:r>
              <a:rPr lang="en-US" dirty="0"/>
              <a:t>Often used alongside HTML/CSS for frontend development.</a:t>
            </a:r>
          </a:p>
          <a:p>
            <a:pPr marL="742950" lvl="1" indent="-285750">
              <a:buFont typeface="Arial" panose="020B0604020202020204" pitchFamily="34" charset="0"/>
              <a:buChar char="•"/>
            </a:pPr>
            <a:r>
              <a:rPr lang="en-US" dirty="0"/>
              <a:t>Enhances interactivity and provides dynamic features within the web application.</a:t>
            </a:r>
          </a:p>
        </p:txBody>
      </p:sp>
      <p:sp>
        <p:nvSpPr>
          <p:cNvPr id="99" name="TextBox 98">
            <a:extLst>
              <a:ext uri="{FF2B5EF4-FFF2-40B4-BE49-F238E27FC236}">
                <a16:creationId xmlns:a16="http://schemas.microsoft.com/office/drawing/2014/main" id="{D7D2EA87-F5FF-4EB1-1DF6-6C72EB688ABF}"/>
              </a:ext>
            </a:extLst>
          </p:cNvPr>
          <p:cNvSpPr txBox="1"/>
          <p:nvPr/>
        </p:nvSpPr>
        <p:spPr>
          <a:xfrm>
            <a:off x="447835" y="3949038"/>
            <a:ext cx="10322560" cy="2339102"/>
          </a:xfrm>
          <a:prstGeom prst="rect">
            <a:avLst/>
          </a:prstGeom>
          <a:noFill/>
        </p:spPr>
        <p:txBody>
          <a:bodyPr wrap="square" rtlCol="0">
            <a:spAutoFit/>
          </a:bodyPr>
          <a:lstStyle/>
          <a:p>
            <a:r>
              <a:rPr lang="en-US" altLang="ko-KR" sz="2000" b="1" dirty="0">
                <a:cs typeface="Arial" pitchFamily="34" charset="0"/>
              </a:rPr>
              <a:t>2. </a:t>
            </a:r>
            <a:r>
              <a:rPr lang="en-US" b="1" dirty="0"/>
              <a:t>Database</a:t>
            </a:r>
          </a:p>
          <a:p>
            <a:pPr>
              <a:buFont typeface="Arial" panose="020B0604020202020204" pitchFamily="34" charset="0"/>
              <a:buChar char="•"/>
            </a:pPr>
            <a:r>
              <a:rPr lang="en-US" b="1" dirty="0"/>
              <a:t>MySQL</a:t>
            </a:r>
            <a:r>
              <a:rPr lang="en-US" dirty="0"/>
              <a:t>:</a:t>
            </a:r>
          </a:p>
          <a:p>
            <a:pPr marL="742950" lvl="1" indent="-285750">
              <a:buFont typeface="Arial" panose="020B0604020202020204" pitchFamily="34" charset="0"/>
              <a:buChar char="•"/>
            </a:pPr>
            <a:r>
              <a:rPr lang="en-US" dirty="0"/>
              <a:t>A relational database management system (RDBMS) for storing and managing library data.</a:t>
            </a:r>
          </a:p>
          <a:p>
            <a:pPr marL="742950" lvl="1" indent="-285750">
              <a:buFont typeface="Arial" panose="020B0604020202020204" pitchFamily="34" charset="0"/>
              <a:buChar char="•"/>
            </a:pPr>
            <a:r>
              <a:rPr lang="en-US" dirty="0"/>
              <a:t>Known for reliability, ease of use, and ability to handle large volumes of data efficiently.</a:t>
            </a:r>
          </a:p>
          <a:p>
            <a:pPr marL="742950" lvl="1" indent="-285750">
              <a:buFont typeface="Arial" panose="020B0604020202020204" pitchFamily="34" charset="0"/>
              <a:buChar char="•"/>
            </a:pPr>
            <a:r>
              <a:rPr lang="en-US" dirty="0"/>
              <a:t>Java Database Connectivity (JDBC) facilitates communication between the Java application and MySQL.</a:t>
            </a:r>
          </a:p>
          <a:p>
            <a:r>
              <a:rPr lang="en-US" b="1" dirty="0"/>
              <a:t>Spring Framework</a:t>
            </a:r>
            <a:r>
              <a:rPr lang="en-US" dirty="0"/>
              <a:t>:</a:t>
            </a:r>
          </a:p>
          <a:p>
            <a:pPr lvl="1">
              <a:buFont typeface="Arial" panose="020B0604020202020204" pitchFamily="34" charset="0"/>
              <a:buChar char="•"/>
            </a:pPr>
            <a:r>
              <a:rPr lang="en-US" dirty="0"/>
              <a:t>A comprehensive framework for Java that simplifies enterprise application development.</a:t>
            </a:r>
          </a:p>
        </p:txBody>
      </p:sp>
    </p:spTree>
    <p:extLst>
      <p:ext uri="{BB962C8B-B14F-4D97-AF65-F5344CB8AC3E}">
        <p14:creationId xmlns:p14="http://schemas.microsoft.com/office/powerpoint/2010/main" val="343671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5DF7B-2428-FD11-D25D-734C07D12DE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BBB65B2-B73E-97D3-B3A1-E6DBDC9AC3A7}"/>
              </a:ext>
            </a:extLst>
          </p:cNvPr>
          <p:cNvPicPr>
            <a:picLocks noChangeAspect="1"/>
          </p:cNvPicPr>
          <p:nvPr/>
        </p:nvPicPr>
        <p:blipFill>
          <a:blip r:embed="rId2">
            <a:alphaModFix amt="20000"/>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4100"/>
                    </a14:imgEffect>
                    <a14:imgEffect>
                      <a14:saturation sat="55000"/>
                    </a14:imgEffect>
                  </a14:imgLayer>
                </a14:imgProps>
              </a:ext>
              <a:ext uri="{28A0092B-C50C-407E-A947-70E740481C1C}">
                <a14:useLocalDpi xmlns:a14="http://schemas.microsoft.com/office/drawing/2010/main" val="0"/>
              </a:ext>
            </a:extLst>
          </a:blip>
          <a:srcRect l="6137" t="5927" r="60895" b="5036"/>
          <a:stretch/>
        </p:blipFill>
        <p:spPr>
          <a:xfrm rot="5400000">
            <a:off x="5235967" y="-3504108"/>
            <a:ext cx="1364466" cy="8199120"/>
          </a:xfrm>
          <a:prstGeom prst="rect">
            <a:avLst/>
          </a:prstGeom>
        </p:spPr>
      </p:pic>
      <p:sp>
        <p:nvSpPr>
          <p:cNvPr id="2" name="Text Placeholder 1">
            <a:extLst>
              <a:ext uri="{FF2B5EF4-FFF2-40B4-BE49-F238E27FC236}">
                <a16:creationId xmlns:a16="http://schemas.microsoft.com/office/drawing/2014/main" id="{92B2BDE9-ACFE-E6E0-7825-CB48FC8A71F5}"/>
              </a:ext>
            </a:extLst>
          </p:cNvPr>
          <p:cNvSpPr>
            <a:spLocks noGrp="1"/>
          </p:cNvSpPr>
          <p:nvPr>
            <p:ph type="body" sz="quarter" idx="10"/>
          </p:nvPr>
        </p:nvSpPr>
        <p:spPr>
          <a:xfrm>
            <a:off x="355600" y="126150"/>
            <a:ext cx="11592558" cy="1006786"/>
          </a:xfrm>
        </p:spPr>
        <p:txBody>
          <a:bodyPr/>
          <a:lstStyle/>
          <a:p>
            <a:r>
              <a:rPr lang="en-US" sz="4000" b="1" dirty="0"/>
              <a:t>Advantages of (LMS)</a:t>
            </a:r>
          </a:p>
        </p:txBody>
      </p:sp>
      <p:sp>
        <p:nvSpPr>
          <p:cNvPr id="51" name="Rectangle 50">
            <a:extLst>
              <a:ext uri="{FF2B5EF4-FFF2-40B4-BE49-F238E27FC236}">
                <a16:creationId xmlns:a16="http://schemas.microsoft.com/office/drawing/2014/main" id="{57FD1E46-6087-FD6D-DD57-59A3CC9CA8BC}"/>
              </a:ext>
            </a:extLst>
          </p:cNvPr>
          <p:cNvSpPr/>
          <p:nvPr/>
        </p:nvSpPr>
        <p:spPr>
          <a:xfrm>
            <a:off x="355600" y="1159124"/>
            <a:ext cx="11592560" cy="163487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0EB38B-D63E-E074-6BFB-D59D4C6E5E12}"/>
              </a:ext>
            </a:extLst>
          </p:cNvPr>
          <p:cNvSpPr/>
          <p:nvPr/>
        </p:nvSpPr>
        <p:spPr>
          <a:xfrm>
            <a:off x="355599" y="2974246"/>
            <a:ext cx="11592559" cy="163487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444E2ABF-02D8-7F81-E35E-00625AD2F969}"/>
              </a:ext>
            </a:extLst>
          </p:cNvPr>
          <p:cNvSpPr txBox="1"/>
          <p:nvPr/>
        </p:nvSpPr>
        <p:spPr>
          <a:xfrm>
            <a:off x="466036" y="1209499"/>
            <a:ext cx="11360203" cy="1508105"/>
          </a:xfrm>
          <a:prstGeom prst="rect">
            <a:avLst/>
          </a:prstGeom>
          <a:noFill/>
        </p:spPr>
        <p:txBody>
          <a:bodyPr wrap="square" rtlCol="0">
            <a:spAutoFit/>
          </a:bodyPr>
          <a:lstStyle/>
          <a:p>
            <a:r>
              <a:rPr lang="en-US" altLang="ko-KR" sz="2000" b="1" dirty="0">
                <a:cs typeface="Arial" pitchFamily="34" charset="0"/>
              </a:rPr>
              <a:t>1. </a:t>
            </a:r>
            <a:r>
              <a:rPr lang="en-US" b="1" dirty="0"/>
              <a:t>Efficient Management of Library Resources</a:t>
            </a:r>
          </a:p>
          <a:p>
            <a:pPr>
              <a:buFont typeface="Arial" panose="020B0604020202020204" pitchFamily="34" charset="0"/>
              <a:buChar char="•"/>
            </a:pPr>
            <a:r>
              <a:rPr lang="en-US" b="1" dirty="0"/>
              <a:t>Streamlined Operations</a:t>
            </a:r>
            <a:r>
              <a:rPr lang="en-US" dirty="0"/>
              <a:t>: Automates tasks like book cataloging, inventory management, and tracking borrowed items for better organization.</a:t>
            </a:r>
          </a:p>
          <a:p>
            <a:pPr>
              <a:buFont typeface="Arial" panose="020B0604020202020204" pitchFamily="34" charset="0"/>
              <a:buChar char="•"/>
            </a:pPr>
            <a:r>
              <a:rPr lang="en-US" b="1" dirty="0"/>
              <a:t>Real-time Updates</a:t>
            </a:r>
            <a:r>
              <a:rPr lang="en-US" dirty="0"/>
              <a:t>: Provides up-to-date information on book availability, member accounts, and transactions for efficient operations..</a:t>
            </a:r>
          </a:p>
        </p:txBody>
      </p:sp>
      <p:sp>
        <p:nvSpPr>
          <p:cNvPr id="99" name="TextBox 98">
            <a:extLst>
              <a:ext uri="{FF2B5EF4-FFF2-40B4-BE49-F238E27FC236}">
                <a16:creationId xmlns:a16="http://schemas.microsoft.com/office/drawing/2014/main" id="{24C83126-FD50-290D-F111-EECDC72AAFD6}"/>
              </a:ext>
            </a:extLst>
          </p:cNvPr>
          <p:cNvSpPr txBox="1"/>
          <p:nvPr/>
        </p:nvSpPr>
        <p:spPr>
          <a:xfrm>
            <a:off x="447835" y="3044798"/>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Time-Saving and User-Friendly</a:t>
            </a:r>
          </a:p>
          <a:p>
            <a:pPr>
              <a:buFont typeface="Arial" panose="020B0604020202020204" pitchFamily="34" charset="0"/>
              <a:buChar char="•"/>
            </a:pPr>
            <a:r>
              <a:rPr lang="en-US" b="1" dirty="0"/>
              <a:t>Quick Access</a:t>
            </a:r>
            <a:r>
              <a:rPr lang="en-US" dirty="0"/>
              <a:t>: Users can quickly search for books, check availability, and perform transactions without lengthy manual processes.</a:t>
            </a:r>
          </a:p>
          <a:p>
            <a:pPr>
              <a:buFont typeface="Arial" panose="020B0604020202020204" pitchFamily="34" charset="0"/>
              <a:buChar char="•"/>
            </a:pPr>
            <a:r>
              <a:rPr lang="en-US" b="1" dirty="0"/>
              <a:t>Intuitive Interface</a:t>
            </a:r>
            <a:r>
              <a:rPr lang="en-US" dirty="0"/>
              <a:t>: A user-friendly design allows both librarians and members to navigate the system easily, enhancing overall efficiency.</a:t>
            </a:r>
          </a:p>
        </p:txBody>
      </p:sp>
      <p:sp>
        <p:nvSpPr>
          <p:cNvPr id="3" name="Rectangle 2">
            <a:extLst>
              <a:ext uri="{FF2B5EF4-FFF2-40B4-BE49-F238E27FC236}">
                <a16:creationId xmlns:a16="http://schemas.microsoft.com/office/drawing/2014/main" id="{B77DEA23-05AD-87D3-CAB0-6BBBB687AD20}"/>
              </a:ext>
            </a:extLst>
          </p:cNvPr>
          <p:cNvSpPr/>
          <p:nvPr/>
        </p:nvSpPr>
        <p:spPr>
          <a:xfrm>
            <a:off x="355599" y="4881438"/>
            <a:ext cx="11592559" cy="163487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BB3FAA-FD4C-659D-B548-0D48C9CD1F71}"/>
              </a:ext>
            </a:extLst>
          </p:cNvPr>
          <p:cNvSpPr txBox="1"/>
          <p:nvPr/>
        </p:nvSpPr>
        <p:spPr>
          <a:xfrm>
            <a:off x="447835" y="4951990"/>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Reduces Manual Errors and Paperwork</a:t>
            </a:r>
          </a:p>
          <a:p>
            <a:pPr>
              <a:buFont typeface="Arial" panose="020B0604020202020204" pitchFamily="34" charset="0"/>
              <a:buChar char="•"/>
            </a:pPr>
            <a:r>
              <a:rPr lang="en-US" b="1" dirty="0"/>
              <a:t>Automated Processes</a:t>
            </a:r>
            <a:r>
              <a:rPr lang="en-US" dirty="0"/>
              <a:t>: Minimizes human intervention in data entry and management, significantly reducing chances of errors.</a:t>
            </a:r>
          </a:p>
          <a:p>
            <a:pPr>
              <a:buFont typeface="Arial" panose="020B0604020202020204" pitchFamily="34" charset="0"/>
              <a:buChar char="•"/>
            </a:pPr>
            <a:r>
              <a:rPr lang="en-US" b="1" dirty="0"/>
              <a:t>Digital Records</a:t>
            </a:r>
            <a:r>
              <a:rPr lang="en-US" dirty="0"/>
              <a:t>: Eliminates the need for physical paperwork, improving accuracy in record-keeping and easier data retrieval.</a:t>
            </a:r>
          </a:p>
        </p:txBody>
      </p:sp>
    </p:spTree>
    <p:extLst>
      <p:ext uri="{BB962C8B-B14F-4D97-AF65-F5344CB8AC3E}">
        <p14:creationId xmlns:p14="http://schemas.microsoft.com/office/powerpoint/2010/main" val="383548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F2F6-7E69-9D87-7219-B3C49A754A1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4842084-B6C2-5E4B-575E-415112558281}"/>
              </a:ext>
            </a:extLst>
          </p:cNvPr>
          <p:cNvPicPr>
            <a:picLocks noChangeAspect="1"/>
          </p:cNvPicPr>
          <p:nvPr/>
        </p:nvPicPr>
        <p:blipFill>
          <a:blip r:embed="rId2">
            <a:alphaModFix amt="2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60000"/>
                    </a14:imgEffect>
                  </a14:imgLayer>
                </a14:imgProps>
              </a:ext>
              <a:ext uri="{28A0092B-C50C-407E-A947-70E740481C1C}">
                <a14:useLocalDpi xmlns:a14="http://schemas.microsoft.com/office/drawing/2010/main" val="0"/>
              </a:ext>
            </a:extLst>
          </a:blip>
          <a:srcRect l="6137" t="5927" r="60895" b="5036"/>
          <a:stretch/>
        </p:blipFill>
        <p:spPr>
          <a:xfrm rot="5400000">
            <a:off x="5398527" y="-4723308"/>
            <a:ext cx="1364466" cy="10637520"/>
          </a:xfrm>
          <a:prstGeom prst="rect">
            <a:avLst/>
          </a:prstGeom>
        </p:spPr>
      </p:pic>
      <p:sp>
        <p:nvSpPr>
          <p:cNvPr id="2" name="Text Placeholder 1">
            <a:extLst>
              <a:ext uri="{FF2B5EF4-FFF2-40B4-BE49-F238E27FC236}">
                <a16:creationId xmlns:a16="http://schemas.microsoft.com/office/drawing/2014/main" id="{B85EEC04-2291-920E-C2DC-6647FFC38B36}"/>
              </a:ext>
            </a:extLst>
          </p:cNvPr>
          <p:cNvSpPr>
            <a:spLocks noGrp="1"/>
          </p:cNvSpPr>
          <p:nvPr>
            <p:ph type="body" sz="quarter" idx="10"/>
          </p:nvPr>
        </p:nvSpPr>
        <p:spPr>
          <a:xfrm>
            <a:off x="355600" y="126150"/>
            <a:ext cx="11592558" cy="1006786"/>
          </a:xfrm>
        </p:spPr>
        <p:txBody>
          <a:bodyPr/>
          <a:lstStyle/>
          <a:p>
            <a:r>
              <a:rPr lang="en-US" sz="4000" b="1" dirty="0"/>
              <a:t>Challenges and Limitations of (LMS)</a:t>
            </a:r>
          </a:p>
        </p:txBody>
      </p:sp>
      <p:sp>
        <p:nvSpPr>
          <p:cNvPr id="51" name="Rectangle 50">
            <a:extLst>
              <a:ext uri="{FF2B5EF4-FFF2-40B4-BE49-F238E27FC236}">
                <a16:creationId xmlns:a16="http://schemas.microsoft.com/office/drawing/2014/main" id="{1F9E5119-A3D5-365D-81F5-9F9D353AFD91}"/>
              </a:ext>
            </a:extLst>
          </p:cNvPr>
          <p:cNvSpPr/>
          <p:nvPr/>
        </p:nvSpPr>
        <p:spPr>
          <a:xfrm>
            <a:off x="355600" y="1159124"/>
            <a:ext cx="11592560" cy="163487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CF4B04B-AA86-9B96-B8C3-AD7EE621006D}"/>
              </a:ext>
            </a:extLst>
          </p:cNvPr>
          <p:cNvSpPr/>
          <p:nvPr/>
        </p:nvSpPr>
        <p:spPr>
          <a:xfrm>
            <a:off x="355599" y="2974246"/>
            <a:ext cx="11592559" cy="163487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8985F1F5-76B2-0EB9-2FC3-D5FE30BA6D62}"/>
              </a:ext>
            </a:extLst>
          </p:cNvPr>
          <p:cNvSpPr txBox="1"/>
          <p:nvPr/>
        </p:nvSpPr>
        <p:spPr>
          <a:xfrm>
            <a:off x="466036" y="1209499"/>
            <a:ext cx="11360203" cy="1508105"/>
          </a:xfrm>
          <a:prstGeom prst="rect">
            <a:avLst/>
          </a:prstGeom>
          <a:noFill/>
        </p:spPr>
        <p:txBody>
          <a:bodyPr wrap="square" rtlCol="0">
            <a:spAutoFit/>
          </a:bodyPr>
          <a:lstStyle/>
          <a:p>
            <a:r>
              <a:rPr lang="en-US" altLang="ko-KR" sz="2000" b="1" dirty="0">
                <a:cs typeface="Arial" pitchFamily="34" charset="0"/>
              </a:rPr>
              <a:t>1. </a:t>
            </a:r>
            <a:r>
              <a:rPr lang="en-US" b="1" dirty="0"/>
              <a:t>Initial Setup Cost and Data Migration</a:t>
            </a:r>
          </a:p>
          <a:p>
            <a:pPr>
              <a:buFont typeface="Arial" panose="020B0604020202020204" pitchFamily="34" charset="0"/>
              <a:buChar char="•"/>
            </a:pPr>
            <a:r>
              <a:rPr lang="en-US" b="1" dirty="0"/>
              <a:t>High Initial Investment</a:t>
            </a:r>
            <a:r>
              <a:rPr lang="en-US" dirty="0"/>
              <a:t>: Implementing the LMS requires significant upfront costs, including software licensing, hardware purchases, and infrastructure upgrades.</a:t>
            </a:r>
          </a:p>
          <a:p>
            <a:pPr>
              <a:buFont typeface="Arial" panose="020B0604020202020204" pitchFamily="34" charset="0"/>
              <a:buChar char="•"/>
            </a:pPr>
            <a:r>
              <a:rPr lang="en-US" b="1" dirty="0"/>
              <a:t>Data Migration Difficulties</a:t>
            </a:r>
            <a:r>
              <a:rPr lang="en-US" dirty="0"/>
              <a:t>: Transferring existing library data from manual records or outdated systems can be complex and time-consuming, needing careful planning to ensure data integrity.</a:t>
            </a:r>
          </a:p>
        </p:txBody>
      </p:sp>
      <p:sp>
        <p:nvSpPr>
          <p:cNvPr id="99" name="TextBox 98">
            <a:extLst>
              <a:ext uri="{FF2B5EF4-FFF2-40B4-BE49-F238E27FC236}">
                <a16:creationId xmlns:a16="http://schemas.microsoft.com/office/drawing/2014/main" id="{E9B65454-FBA0-37D6-7931-1B948BC6A26C}"/>
              </a:ext>
            </a:extLst>
          </p:cNvPr>
          <p:cNvSpPr txBox="1"/>
          <p:nvPr/>
        </p:nvSpPr>
        <p:spPr>
          <a:xfrm>
            <a:off x="447835" y="3044798"/>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Training Staff and Users on the New System</a:t>
            </a:r>
          </a:p>
          <a:p>
            <a:pPr>
              <a:buFont typeface="Arial" panose="020B0604020202020204" pitchFamily="34" charset="0"/>
              <a:buChar char="•"/>
            </a:pPr>
            <a:r>
              <a:rPr lang="en-US" b="1" dirty="0"/>
              <a:t>Training Requirements</a:t>
            </a:r>
            <a:r>
              <a:rPr lang="en-US" dirty="0"/>
              <a:t>: Staff and users may need extensive training to become proficient with the new system, which can be resource-intensive and disrupt operations.</a:t>
            </a:r>
          </a:p>
          <a:p>
            <a:pPr>
              <a:buFont typeface="Arial" panose="020B0604020202020204" pitchFamily="34" charset="0"/>
              <a:buChar char="•"/>
            </a:pPr>
            <a:r>
              <a:rPr lang="en-US" b="1" dirty="0"/>
              <a:t>Resistance to Change</a:t>
            </a:r>
            <a:r>
              <a:rPr lang="en-US" dirty="0"/>
              <a:t>: Some staff or users may resist adopting new technology, making it essential to implement change management strategies to foster acceptance.</a:t>
            </a:r>
          </a:p>
        </p:txBody>
      </p:sp>
      <p:sp>
        <p:nvSpPr>
          <p:cNvPr id="3" name="Rectangle 2">
            <a:extLst>
              <a:ext uri="{FF2B5EF4-FFF2-40B4-BE49-F238E27FC236}">
                <a16:creationId xmlns:a16="http://schemas.microsoft.com/office/drawing/2014/main" id="{F0731BB6-504A-E486-1784-067A3BC7081B}"/>
              </a:ext>
            </a:extLst>
          </p:cNvPr>
          <p:cNvSpPr/>
          <p:nvPr/>
        </p:nvSpPr>
        <p:spPr>
          <a:xfrm>
            <a:off x="355599" y="4881438"/>
            <a:ext cx="11592559" cy="163487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7EECF3-0F40-366D-AFCF-DA896A0B0F19}"/>
              </a:ext>
            </a:extLst>
          </p:cNvPr>
          <p:cNvSpPr txBox="1"/>
          <p:nvPr/>
        </p:nvSpPr>
        <p:spPr>
          <a:xfrm>
            <a:off x="447835" y="4951990"/>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Regular Maintenance and Updates</a:t>
            </a:r>
          </a:p>
          <a:p>
            <a:pPr>
              <a:buFont typeface="Arial" panose="020B0604020202020204" pitchFamily="34" charset="0"/>
              <a:buChar char="•"/>
            </a:pPr>
            <a:r>
              <a:rPr lang="en-US" b="1" dirty="0"/>
              <a:t>Ongoing Maintenance Needs</a:t>
            </a:r>
            <a:r>
              <a:rPr lang="en-US" dirty="0"/>
              <a:t>: The LMS requires regular maintenance to address bugs, ensure security, and manage system performance, which may need dedicated IT support.</a:t>
            </a:r>
          </a:p>
          <a:p>
            <a:pPr>
              <a:buFont typeface="Arial" panose="020B0604020202020204" pitchFamily="34" charset="0"/>
              <a:buChar char="•"/>
            </a:pPr>
            <a:r>
              <a:rPr lang="en-US" b="1" dirty="0"/>
              <a:t>Need for Updates</a:t>
            </a:r>
            <a:r>
              <a:rPr lang="en-US" dirty="0"/>
              <a:t>: Regular updates are necessary to keep the system relevant and efficient, which can incur additional costs and require further training for staff and users.</a:t>
            </a:r>
          </a:p>
        </p:txBody>
      </p:sp>
    </p:spTree>
    <p:extLst>
      <p:ext uri="{BB962C8B-B14F-4D97-AF65-F5344CB8AC3E}">
        <p14:creationId xmlns:p14="http://schemas.microsoft.com/office/powerpoint/2010/main" val="397237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3C893-0F79-BEF7-484A-F641C8C0474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ED7DBCE-AAF4-6D50-8751-DF037EAA0D2E}"/>
              </a:ext>
            </a:extLst>
          </p:cNvPr>
          <p:cNvPicPr>
            <a:picLocks noChangeAspect="1"/>
          </p:cNvPicPr>
          <p:nvPr/>
        </p:nvPicPr>
        <p:blipFill>
          <a:blip r:embed="rId2">
            <a:alphaModFix amt="20000"/>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61367" y="-4413428"/>
            <a:ext cx="1364466" cy="10017760"/>
          </a:xfrm>
          <a:prstGeom prst="rect">
            <a:avLst/>
          </a:prstGeom>
        </p:spPr>
      </p:pic>
      <p:sp>
        <p:nvSpPr>
          <p:cNvPr id="2" name="Text Placeholder 1">
            <a:extLst>
              <a:ext uri="{FF2B5EF4-FFF2-40B4-BE49-F238E27FC236}">
                <a16:creationId xmlns:a16="http://schemas.microsoft.com/office/drawing/2014/main" id="{C0298C53-478B-0C67-DCF4-D4364831E28A}"/>
              </a:ext>
            </a:extLst>
          </p:cNvPr>
          <p:cNvSpPr>
            <a:spLocks noGrp="1"/>
          </p:cNvSpPr>
          <p:nvPr>
            <p:ph type="body" sz="quarter" idx="10"/>
          </p:nvPr>
        </p:nvSpPr>
        <p:spPr>
          <a:xfrm>
            <a:off x="355600" y="126150"/>
            <a:ext cx="11592558" cy="1006786"/>
          </a:xfrm>
        </p:spPr>
        <p:txBody>
          <a:bodyPr/>
          <a:lstStyle/>
          <a:p>
            <a:r>
              <a:rPr lang="en-US" sz="4000" b="1" dirty="0"/>
              <a:t>Future Enhancements for (LMS)</a:t>
            </a:r>
          </a:p>
        </p:txBody>
      </p:sp>
      <p:sp>
        <p:nvSpPr>
          <p:cNvPr id="51" name="Rectangle 50">
            <a:extLst>
              <a:ext uri="{FF2B5EF4-FFF2-40B4-BE49-F238E27FC236}">
                <a16:creationId xmlns:a16="http://schemas.microsoft.com/office/drawing/2014/main" id="{D20E6161-8766-DC70-4791-7935636CF460}"/>
              </a:ext>
            </a:extLst>
          </p:cNvPr>
          <p:cNvSpPr/>
          <p:nvPr/>
        </p:nvSpPr>
        <p:spPr>
          <a:xfrm>
            <a:off x="355600" y="1159124"/>
            <a:ext cx="11592560" cy="163487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C69290E-C48F-3CCC-14AF-8AF1A9D104BE}"/>
              </a:ext>
            </a:extLst>
          </p:cNvPr>
          <p:cNvSpPr/>
          <p:nvPr/>
        </p:nvSpPr>
        <p:spPr>
          <a:xfrm>
            <a:off x="355599" y="2974246"/>
            <a:ext cx="11592559" cy="163487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6C28918-F381-539E-2EDD-72F0659670BE}"/>
              </a:ext>
            </a:extLst>
          </p:cNvPr>
          <p:cNvSpPr txBox="1"/>
          <p:nvPr/>
        </p:nvSpPr>
        <p:spPr>
          <a:xfrm>
            <a:off x="466036" y="1209499"/>
            <a:ext cx="11360203" cy="1508105"/>
          </a:xfrm>
          <a:prstGeom prst="rect">
            <a:avLst/>
          </a:prstGeom>
          <a:noFill/>
        </p:spPr>
        <p:txBody>
          <a:bodyPr wrap="square" rtlCol="0">
            <a:spAutoFit/>
          </a:bodyPr>
          <a:lstStyle/>
          <a:p>
            <a:r>
              <a:rPr lang="en-US" altLang="ko-KR" sz="2000" b="1" dirty="0">
                <a:cs typeface="Arial" pitchFamily="34" charset="0"/>
              </a:rPr>
              <a:t>1. </a:t>
            </a:r>
            <a:r>
              <a:rPr lang="en-US" b="1" dirty="0"/>
              <a:t>Adding More Features</a:t>
            </a:r>
          </a:p>
          <a:p>
            <a:pPr>
              <a:buFont typeface="Arial" panose="020B0604020202020204" pitchFamily="34" charset="0"/>
              <a:buChar char="•"/>
            </a:pPr>
            <a:r>
              <a:rPr lang="en-US" b="1" dirty="0"/>
              <a:t>E-book Integration</a:t>
            </a:r>
            <a:r>
              <a:rPr lang="en-US" dirty="0"/>
              <a:t>: Incorporate e-book lending capabilities for users to borrow digital books alongside physical ones.</a:t>
            </a:r>
          </a:p>
          <a:p>
            <a:pPr>
              <a:buFont typeface="Arial" panose="020B0604020202020204" pitchFamily="34" charset="0"/>
              <a:buChar char="•"/>
            </a:pPr>
            <a:r>
              <a:rPr lang="en-US" b="1" dirty="0"/>
              <a:t>Multimedia Support</a:t>
            </a:r>
            <a:r>
              <a:rPr lang="en-US" dirty="0"/>
              <a:t>: Expand the system to include various multimedia resources like audiobooks, videos, and educational content to cater to diverse user preferences.</a:t>
            </a:r>
          </a:p>
        </p:txBody>
      </p:sp>
      <p:sp>
        <p:nvSpPr>
          <p:cNvPr id="99" name="TextBox 98">
            <a:extLst>
              <a:ext uri="{FF2B5EF4-FFF2-40B4-BE49-F238E27FC236}">
                <a16:creationId xmlns:a16="http://schemas.microsoft.com/office/drawing/2014/main" id="{AE112302-4276-F217-55E4-088B12495441}"/>
              </a:ext>
            </a:extLst>
          </p:cNvPr>
          <p:cNvSpPr txBox="1"/>
          <p:nvPr/>
        </p:nvSpPr>
        <p:spPr>
          <a:xfrm>
            <a:off x="447835" y="3044798"/>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Implementing AI for Book Recommendations</a:t>
            </a:r>
          </a:p>
          <a:p>
            <a:pPr>
              <a:buFont typeface="Arial" panose="020B0604020202020204" pitchFamily="34" charset="0"/>
              <a:buChar char="•"/>
            </a:pPr>
            <a:r>
              <a:rPr lang="en-US" b="1" dirty="0"/>
              <a:t>Personalized Recommendations</a:t>
            </a:r>
            <a:r>
              <a:rPr lang="en-US" dirty="0"/>
              <a:t>: Use AI algorithms to analyze user borrowing history and preferences, providing tailored book recommendations for better engagement.</a:t>
            </a:r>
          </a:p>
          <a:p>
            <a:pPr>
              <a:buFont typeface="Arial" panose="020B0604020202020204" pitchFamily="34" charset="0"/>
              <a:buChar char="•"/>
            </a:pPr>
            <a:r>
              <a:rPr lang="en-US" b="1" dirty="0"/>
              <a:t>Smart Search Functionality</a:t>
            </a:r>
            <a:r>
              <a:rPr lang="en-US" dirty="0"/>
              <a:t>: Implement AI-driven search capabilities to allow users to find books based on complex queries and natural language processing for improved accuracy.</a:t>
            </a:r>
          </a:p>
        </p:txBody>
      </p:sp>
      <p:sp>
        <p:nvSpPr>
          <p:cNvPr id="3" name="Rectangle 2">
            <a:extLst>
              <a:ext uri="{FF2B5EF4-FFF2-40B4-BE49-F238E27FC236}">
                <a16:creationId xmlns:a16="http://schemas.microsoft.com/office/drawing/2014/main" id="{DE622B41-F956-EBEB-0E8D-86691F957CFA}"/>
              </a:ext>
            </a:extLst>
          </p:cNvPr>
          <p:cNvSpPr/>
          <p:nvPr/>
        </p:nvSpPr>
        <p:spPr>
          <a:xfrm>
            <a:off x="355599" y="4881438"/>
            <a:ext cx="11592559" cy="163487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13CE6F-2656-4459-2069-0351EAC87AA6}"/>
              </a:ext>
            </a:extLst>
          </p:cNvPr>
          <p:cNvSpPr txBox="1"/>
          <p:nvPr/>
        </p:nvSpPr>
        <p:spPr>
          <a:xfrm>
            <a:off x="447835" y="4951990"/>
            <a:ext cx="10322560" cy="1508105"/>
          </a:xfrm>
          <a:prstGeom prst="rect">
            <a:avLst/>
          </a:prstGeom>
          <a:noFill/>
        </p:spPr>
        <p:txBody>
          <a:bodyPr wrap="square" rtlCol="0">
            <a:spAutoFit/>
          </a:bodyPr>
          <a:lstStyle/>
          <a:p>
            <a:r>
              <a:rPr lang="en-US" altLang="ko-KR" sz="2000" b="1" dirty="0">
                <a:cs typeface="Arial" pitchFamily="34" charset="0"/>
              </a:rPr>
              <a:t>2. </a:t>
            </a:r>
            <a:r>
              <a:rPr lang="en-US" b="1" dirty="0"/>
              <a:t>Mobile App Integration for Easier Access</a:t>
            </a:r>
          </a:p>
          <a:p>
            <a:pPr>
              <a:buFont typeface="Arial" panose="020B0604020202020204" pitchFamily="34" charset="0"/>
              <a:buChar char="•"/>
            </a:pPr>
            <a:r>
              <a:rPr lang="en-US" b="1" dirty="0"/>
              <a:t>Mobile Application Development</a:t>
            </a:r>
            <a:r>
              <a:rPr lang="en-US" dirty="0"/>
              <a:t>: Create a mobile app for users to access library resources, search for books, manage accounts, and receive notifications on the go.</a:t>
            </a:r>
          </a:p>
          <a:p>
            <a:pPr>
              <a:buFont typeface="Arial" panose="020B0604020202020204" pitchFamily="34" charset="0"/>
              <a:buChar char="•"/>
            </a:pPr>
            <a:r>
              <a:rPr lang="en-US" b="1" dirty="0"/>
              <a:t>User-Friendly Interface</a:t>
            </a:r>
            <a:r>
              <a:rPr lang="en-US" dirty="0"/>
              <a:t>: Design the app to provide a seamless experience, making it easier for members to engage with library services anytime and anywhere.</a:t>
            </a:r>
          </a:p>
        </p:txBody>
      </p:sp>
      <p:grpSp>
        <p:nvGrpSpPr>
          <p:cNvPr id="15" name="Group 14">
            <a:extLst>
              <a:ext uri="{FF2B5EF4-FFF2-40B4-BE49-F238E27FC236}">
                <a16:creationId xmlns:a16="http://schemas.microsoft.com/office/drawing/2014/main" id="{35DFB60C-67B5-D55D-3830-6DD4F26410DE}"/>
              </a:ext>
            </a:extLst>
          </p:cNvPr>
          <p:cNvGrpSpPr/>
          <p:nvPr/>
        </p:nvGrpSpPr>
        <p:grpSpPr>
          <a:xfrm>
            <a:off x="11095514" y="5059680"/>
            <a:ext cx="660447" cy="1247918"/>
            <a:chOff x="8766546" y="1684865"/>
            <a:chExt cx="2664296" cy="4683693"/>
          </a:xfrm>
        </p:grpSpPr>
        <p:grpSp>
          <p:nvGrpSpPr>
            <p:cNvPr id="16" name="Group 4">
              <a:extLst>
                <a:ext uri="{FF2B5EF4-FFF2-40B4-BE49-F238E27FC236}">
                  <a16:creationId xmlns:a16="http://schemas.microsoft.com/office/drawing/2014/main" id="{FB0F0449-F360-4679-DF90-E4CC3763C786}"/>
                </a:ext>
              </a:extLst>
            </p:cNvPr>
            <p:cNvGrpSpPr/>
            <p:nvPr/>
          </p:nvGrpSpPr>
          <p:grpSpPr>
            <a:xfrm>
              <a:off x="8766546" y="1684865"/>
              <a:ext cx="2664296" cy="4683693"/>
              <a:chOff x="445712" y="1449040"/>
              <a:chExt cx="2113018" cy="3924176"/>
            </a:xfrm>
          </p:grpSpPr>
          <p:sp>
            <p:nvSpPr>
              <p:cNvPr id="20" name="Rounded Rectangle 5">
                <a:extLst>
                  <a:ext uri="{FF2B5EF4-FFF2-40B4-BE49-F238E27FC236}">
                    <a16:creationId xmlns:a16="http://schemas.microsoft.com/office/drawing/2014/main" id="{1AE4A02A-D07D-B385-9E9E-26CE297C893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ectangle 6">
                <a:extLst>
                  <a:ext uri="{FF2B5EF4-FFF2-40B4-BE49-F238E27FC236}">
                    <a16:creationId xmlns:a16="http://schemas.microsoft.com/office/drawing/2014/main" id="{CFD2D798-805C-5165-B329-C489F69CA7B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2" name="Group 7">
                <a:extLst>
                  <a:ext uri="{FF2B5EF4-FFF2-40B4-BE49-F238E27FC236}">
                    <a16:creationId xmlns:a16="http://schemas.microsoft.com/office/drawing/2014/main" id="{C0750100-E2BB-B072-7BC3-7019022AD57A}"/>
                  </a:ext>
                </a:extLst>
              </p:cNvPr>
              <p:cNvGrpSpPr/>
              <p:nvPr userDrawn="1"/>
            </p:nvGrpSpPr>
            <p:grpSpPr>
              <a:xfrm>
                <a:off x="1407705" y="5045834"/>
                <a:ext cx="211967" cy="211967"/>
                <a:chOff x="1549420" y="5712364"/>
                <a:chExt cx="312583" cy="312583"/>
              </a:xfrm>
            </p:grpSpPr>
            <p:sp>
              <p:nvSpPr>
                <p:cNvPr id="23" name="Oval 8">
                  <a:extLst>
                    <a:ext uri="{FF2B5EF4-FFF2-40B4-BE49-F238E27FC236}">
                      <a16:creationId xmlns:a16="http://schemas.microsoft.com/office/drawing/2014/main" id="{E38F4009-4DF4-DB25-8983-95A3F369D4A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4" name="Rounded Rectangle 10">
                  <a:extLst>
                    <a:ext uri="{FF2B5EF4-FFF2-40B4-BE49-F238E27FC236}">
                      <a16:creationId xmlns:a16="http://schemas.microsoft.com/office/drawing/2014/main" id="{12943CFF-9B7C-E960-F155-899DF5202486}"/>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17" name="Group 16">
              <a:extLst>
                <a:ext uri="{FF2B5EF4-FFF2-40B4-BE49-F238E27FC236}">
                  <a16:creationId xmlns:a16="http://schemas.microsoft.com/office/drawing/2014/main" id="{1FF7ADF3-CB7A-4DA8-5FCF-38B5BE056615}"/>
                </a:ext>
              </a:extLst>
            </p:cNvPr>
            <p:cNvGrpSpPr/>
            <p:nvPr/>
          </p:nvGrpSpPr>
          <p:grpSpPr>
            <a:xfrm>
              <a:off x="8891888" y="2082553"/>
              <a:ext cx="2438721" cy="3757505"/>
              <a:chOff x="8891888" y="2082554"/>
              <a:chExt cx="3697660" cy="2085240"/>
            </a:xfrm>
          </p:grpSpPr>
          <p:sp>
            <p:nvSpPr>
              <p:cNvPr id="18" name="Freeform: Shape 17">
                <a:extLst>
                  <a:ext uri="{FF2B5EF4-FFF2-40B4-BE49-F238E27FC236}">
                    <a16:creationId xmlns:a16="http://schemas.microsoft.com/office/drawing/2014/main" id="{5387B29E-FBF2-5A8B-4024-F8451410BEBE}"/>
                  </a:ext>
                </a:extLst>
              </p:cNvPr>
              <p:cNvSpPr/>
              <p:nvPr/>
            </p:nvSpPr>
            <p:spPr>
              <a:xfrm>
                <a:off x="8891888" y="2082554"/>
                <a:ext cx="3697660" cy="2084609"/>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15AEAE2-3FDB-713C-ADBF-A94CC22F4540}"/>
                  </a:ext>
                </a:extLst>
              </p:cNvPr>
              <p:cNvSpPr/>
              <p:nvPr/>
            </p:nvSpPr>
            <p:spPr>
              <a:xfrm>
                <a:off x="10501902" y="2098368"/>
                <a:ext cx="2087646" cy="2069426"/>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grpSp>
        <p:nvGrpSpPr>
          <p:cNvPr id="25" name="Graphic 14">
            <a:extLst>
              <a:ext uri="{FF2B5EF4-FFF2-40B4-BE49-F238E27FC236}">
                <a16:creationId xmlns:a16="http://schemas.microsoft.com/office/drawing/2014/main" id="{6E432978-D13B-9EA7-5AE2-A0F0A246AA2D}"/>
              </a:ext>
            </a:extLst>
          </p:cNvPr>
          <p:cNvGrpSpPr/>
          <p:nvPr/>
        </p:nvGrpSpPr>
        <p:grpSpPr>
          <a:xfrm>
            <a:off x="10749280" y="3383281"/>
            <a:ext cx="1005840" cy="792480"/>
            <a:chOff x="2444748" y="555045"/>
            <a:chExt cx="7282048" cy="5727454"/>
          </a:xfrm>
        </p:grpSpPr>
        <p:sp>
          <p:nvSpPr>
            <p:cNvPr id="26" name="Freeform: Shape 25">
              <a:extLst>
                <a:ext uri="{FF2B5EF4-FFF2-40B4-BE49-F238E27FC236}">
                  <a16:creationId xmlns:a16="http://schemas.microsoft.com/office/drawing/2014/main" id="{4881B511-0524-D993-7E90-171567319D4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9402EC-7DA7-3115-C27F-B2C97C4FFDC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FB31032-3424-F0D5-BB34-290921BC0EB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822A7C0-B992-AF74-C2EE-9838BC47F29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E1BF9BD-992F-C0B2-D92E-F6CAD1121639}"/>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6C5B136-71F9-B9D7-F48E-CCBCAFE910E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7A6DD8F-5476-8494-7C9E-B2EDFECC8DE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1B9FA76-EF52-C4B0-D816-9DEF916270D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61422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CB1204-27F2-4EED-81FA-2BA549466811}"/>
              </a:ext>
            </a:extLst>
          </p:cNvPr>
          <p:cNvSpPr/>
          <p:nvPr/>
        </p:nvSpPr>
        <p:spPr>
          <a:xfrm>
            <a:off x="923366" y="1575281"/>
            <a:ext cx="11024792" cy="251919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8" name="Group 27">
            <a:extLst>
              <a:ext uri="{FF2B5EF4-FFF2-40B4-BE49-F238E27FC236}">
                <a16:creationId xmlns:a16="http://schemas.microsoft.com/office/drawing/2014/main" id="{51915F4E-0E16-416E-A9B6-BCDBE8C7AE5C}"/>
              </a:ext>
            </a:extLst>
          </p:cNvPr>
          <p:cNvGrpSpPr/>
          <p:nvPr/>
        </p:nvGrpSpPr>
        <p:grpSpPr>
          <a:xfrm>
            <a:off x="923366" y="1139943"/>
            <a:ext cx="4003676" cy="568985"/>
            <a:chOff x="1487532" y="2017033"/>
            <a:chExt cx="2952328" cy="376914"/>
          </a:xfrm>
        </p:grpSpPr>
        <p:sp>
          <p:nvSpPr>
            <p:cNvPr id="29" name="Rectangle 9">
              <a:extLst>
                <a:ext uri="{FF2B5EF4-FFF2-40B4-BE49-F238E27FC236}">
                  <a16:creationId xmlns:a16="http://schemas.microsoft.com/office/drawing/2014/main" id="{1CB1B6A3-0003-4AA5-8FDC-14E3A501556B}"/>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6">
              <a:extLst>
                <a:ext uri="{FF2B5EF4-FFF2-40B4-BE49-F238E27FC236}">
                  <a16:creationId xmlns:a16="http://schemas.microsoft.com/office/drawing/2014/main" id="{F6EFEB24-7F9D-4328-B1CE-D8C06022D05A}"/>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4" name="TextBox 53">
            <a:extLst>
              <a:ext uri="{FF2B5EF4-FFF2-40B4-BE49-F238E27FC236}">
                <a16:creationId xmlns:a16="http://schemas.microsoft.com/office/drawing/2014/main" id="{57972495-100C-49EF-A6E0-BD0876CC512F}"/>
              </a:ext>
            </a:extLst>
          </p:cNvPr>
          <p:cNvSpPr txBox="1"/>
          <p:nvPr/>
        </p:nvSpPr>
        <p:spPr>
          <a:xfrm>
            <a:off x="1668333" y="1137101"/>
            <a:ext cx="3095546"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LMS Benefits</a:t>
            </a:r>
            <a:endParaRPr lang="ko-KR" altLang="en-US" b="1" dirty="0">
              <a:solidFill>
                <a:schemeClr val="bg1"/>
              </a:solidFill>
            </a:endParaRPr>
          </a:p>
        </p:txBody>
      </p:sp>
      <p:sp>
        <p:nvSpPr>
          <p:cNvPr id="65" name="Text Placeholder 1">
            <a:extLst>
              <a:ext uri="{FF2B5EF4-FFF2-40B4-BE49-F238E27FC236}">
                <a16:creationId xmlns:a16="http://schemas.microsoft.com/office/drawing/2014/main" id="{4DFBA7F7-EC3A-4808-8335-90BEDD31AC91}"/>
              </a:ext>
            </a:extLst>
          </p:cNvPr>
          <p:cNvSpPr>
            <a:spLocks noGrp="1"/>
          </p:cNvSpPr>
          <p:nvPr>
            <p:ph type="body" sz="quarter" idx="10"/>
          </p:nvPr>
        </p:nvSpPr>
        <p:spPr>
          <a:xfrm>
            <a:off x="355600" y="126150"/>
            <a:ext cx="11592558" cy="1006786"/>
          </a:xfrm>
        </p:spPr>
        <p:txBody>
          <a:bodyPr/>
          <a:lstStyle/>
          <a:p>
            <a:r>
              <a:rPr lang="en-US" sz="4000" b="1" dirty="0"/>
              <a:t>Conclusion</a:t>
            </a:r>
          </a:p>
        </p:txBody>
      </p:sp>
      <p:sp>
        <p:nvSpPr>
          <p:cNvPr id="71" name="TextBox 70">
            <a:extLst>
              <a:ext uri="{FF2B5EF4-FFF2-40B4-BE49-F238E27FC236}">
                <a16:creationId xmlns:a16="http://schemas.microsoft.com/office/drawing/2014/main" id="{E36E3EBD-C27C-5AA1-8988-F2698EF569CC}"/>
              </a:ext>
            </a:extLst>
          </p:cNvPr>
          <p:cNvSpPr txBox="1"/>
          <p:nvPr/>
        </p:nvSpPr>
        <p:spPr>
          <a:xfrm>
            <a:off x="1167076" y="1724182"/>
            <a:ext cx="11360203" cy="2246769"/>
          </a:xfrm>
          <a:prstGeom prst="rect">
            <a:avLst/>
          </a:prstGeom>
          <a:noFill/>
        </p:spPr>
        <p:txBody>
          <a:bodyPr wrap="square" rtlCol="0">
            <a:spAutoFit/>
          </a:bodyPr>
          <a:lstStyle/>
          <a:p>
            <a:r>
              <a:rPr lang="en-US" altLang="ko-KR" sz="2000" b="1" dirty="0">
                <a:cs typeface="Arial" pitchFamily="34" charset="0"/>
              </a:rPr>
              <a:t>Enhanced Efficiency: </a:t>
            </a:r>
            <a:r>
              <a:rPr lang="en-US" altLang="ko-KR" sz="2000" dirty="0">
                <a:cs typeface="Arial" pitchFamily="34" charset="0"/>
              </a:rPr>
              <a:t>The LMS streamlines operations by automating tasks like cataloging, inventory management, and transaction tracking for better resource allocation.</a:t>
            </a:r>
          </a:p>
          <a:p>
            <a:endParaRPr lang="en-US" altLang="ko-KR" sz="2000" dirty="0">
              <a:cs typeface="Arial" pitchFamily="34" charset="0"/>
            </a:endParaRPr>
          </a:p>
          <a:p>
            <a:r>
              <a:rPr lang="en-US" altLang="ko-KR" sz="2000" b="1" dirty="0">
                <a:cs typeface="Arial" pitchFamily="34" charset="0"/>
              </a:rPr>
              <a:t>Improved User Experience: </a:t>
            </a:r>
            <a:r>
              <a:rPr lang="en-US" altLang="ko-KR" sz="2000" dirty="0">
                <a:cs typeface="Arial" pitchFamily="34" charset="0"/>
              </a:rPr>
              <a:t>Features such as easy book search, online transactions, and personalized recommendations enhance user satisfaction and </a:t>
            </a:r>
            <a:r>
              <a:rPr lang="en-US" altLang="ko-KR" sz="2000" dirty="0" err="1">
                <a:cs typeface="Arial" pitchFamily="34" charset="0"/>
              </a:rPr>
              <a:t>accessibility.Reduced</a:t>
            </a:r>
            <a:r>
              <a:rPr lang="en-US" altLang="ko-KR" sz="2000" dirty="0">
                <a:cs typeface="Arial" pitchFamily="34" charset="0"/>
              </a:rPr>
              <a:t> Errors: Automation minimizes manual handling, decreasing the risk of data entry errors and improving accuracy in library management.</a:t>
            </a:r>
            <a:endParaRPr lang="en-US" dirty="0"/>
          </a:p>
        </p:txBody>
      </p:sp>
      <p:sp>
        <p:nvSpPr>
          <p:cNvPr id="72" name="Rectangle 71">
            <a:extLst>
              <a:ext uri="{FF2B5EF4-FFF2-40B4-BE49-F238E27FC236}">
                <a16:creationId xmlns:a16="http://schemas.microsoft.com/office/drawing/2014/main" id="{DE2178C4-F0C2-AE34-8D51-A4E2A3C9DEA1}"/>
              </a:ext>
            </a:extLst>
          </p:cNvPr>
          <p:cNvSpPr/>
          <p:nvPr/>
        </p:nvSpPr>
        <p:spPr>
          <a:xfrm>
            <a:off x="923366" y="4685727"/>
            <a:ext cx="11024792" cy="185731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73" name="Group 72">
            <a:extLst>
              <a:ext uri="{FF2B5EF4-FFF2-40B4-BE49-F238E27FC236}">
                <a16:creationId xmlns:a16="http://schemas.microsoft.com/office/drawing/2014/main" id="{C2095341-F2EB-F9ED-6652-138FF209E726}"/>
              </a:ext>
            </a:extLst>
          </p:cNvPr>
          <p:cNvGrpSpPr/>
          <p:nvPr/>
        </p:nvGrpSpPr>
        <p:grpSpPr>
          <a:xfrm>
            <a:off x="923366" y="4250388"/>
            <a:ext cx="4857674" cy="568985"/>
            <a:chOff x="1487532" y="2017033"/>
            <a:chExt cx="2952328" cy="376914"/>
          </a:xfrm>
        </p:grpSpPr>
        <p:sp>
          <p:nvSpPr>
            <p:cNvPr id="74" name="Rectangle 9">
              <a:extLst>
                <a:ext uri="{FF2B5EF4-FFF2-40B4-BE49-F238E27FC236}">
                  <a16:creationId xmlns:a16="http://schemas.microsoft.com/office/drawing/2014/main" id="{704690F4-7AEC-33D0-984C-87ECDE135DF0}"/>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Rectangle 6">
              <a:extLst>
                <a:ext uri="{FF2B5EF4-FFF2-40B4-BE49-F238E27FC236}">
                  <a16:creationId xmlns:a16="http://schemas.microsoft.com/office/drawing/2014/main" id="{8357B3A9-1D0C-BC73-70A8-1C6C0132AC15}"/>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6" name="TextBox 75">
            <a:extLst>
              <a:ext uri="{FF2B5EF4-FFF2-40B4-BE49-F238E27FC236}">
                <a16:creationId xmlns:a16="http://schemas.microsoft.com/office/drawing/2014/main" id="{1AE5D3FF-FAA0-B6AA-9C7F-991F2AD158EB}"/>
              </a:ext>
            </a:extLst>
          </p:cNvPr>
          <p:cNvSpPr txBox="1"/>
          <p:nvPr/>
        </p:nvSpPr>
        <p:spPr>
          <a:xfrm>
            <a:off x="1361440" y="4247546"/>
            <a:ext cx="4287520"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Transforming the Library Experience</a:t>
            </a:r>
            <a:endParaRPr lang="ko-KR" altLang="en-US" b="1" dirty="0">
              <a:solidFill>
                <a:schemeClr val="bg1"/>
              </a:solidFill>
            </a:endParaRPr>
          </a:p>
        </p:txBody>
      </p:sp>
      <p:sp>
        <p:nvSpPr>
          <p:cNvPr id="77" name="TextBox 76">
            <a:extLst>
              <a:ext uri="{FF2B5EF4-FFF2-40B4-BE49-F238E27FC236}">
                <a16:creationId xmlns:a16="http://schemas.microsoft.com/office/drawing/2014/main" id="{C4661140-BEDB-C436-A30A-772F4B8D08CD}"/>
              </a:ext>
            </a:extLst>
          </p:cNvPr>
          <p:cNvSpPr txBox="1"/>
          <p:nvPr/>
        </p:nvSpPr>
        <p:spPr>
          <a:xfrm>
            <a:off x="1167076" y="4834627"/>
            <a:ext cx="11360203" cy="1631216"/>
          </a:xfrm>
          <a:prstGeom prst="rect">
            <a:avLst/>
          </a:prstGeom>
          <a:noFill/>
        </p:spPr>
        <p:txBody>
          <a:bodyPr wrap="square" rtlCol="0">
            <a:spAutoFit/>
          </a:bodyPr>
          <a:lstStyle/>
          <a:p>
            <a:r>
              <a:rPr lang="en-US" altLang="ko-KR" sz="2000" b="1" dirty="0">
                <a:cs typeface="Arial" pitchFamily="34" charset="0"/>
              </a:rPr>
              <a:t>For Staff: </a:t>
            </a:r>
            <a:r>
              <a:rPr lang="en-US" altLang="ko-KR" sz="2000" dirty="0">
                <a:cs typeface="Arial" pitchFamily="34" charset="0"/>
              </a:rPr>
              <a:t>The LMS simplifies administrative tasks, enabling staff to focus on quality service and user engagement, improving overall library operations.</a:t>
            </a:r>
          </a:p>
          <a:p>
            <a:endParaRPr lang="en-US" altLang="ko-KR" sz="2000" dirty="0">
              <a:cs typeface="Arial" pitchFamily="34" charset="0"/>
            </a:endParaRPr>
          </a:p>
          <a:p>
            <a:r>
              <a:rPr lang="en-US" altLang="ko-KR" sz="2000" b="1" dirty="0">
                <a:cs typeface="Arial" pitchFamily="34" charset="0"/>
              </a:rPr>
              <a:t>For Users: </a:t>
            </a:r>
            <a:r>
              <a:rPr lang="en-US" altLang="ko-KR" sz="2000" dirty="0">
                <a:cs typeface="Arial" pitchFamily="34" charset="0"/>
              </a:rPr>
              <a:t>With a modern interface and easy access to resources, the LMS makes it convenient for users to find, borrow, and manage library materials anytime, anywhere.</a:t>
            </a:r>
            <a:endParaRPr lang="en-US" dirty="0"/>
          </a:p>
        </p:txBody>
      </p:sp>
    </p:spTree>
    <p:extLst>
      <p:ext uri="{BB962C8B-B14F-4D97-AF65-F5344CB8AC3E}">
        <p14:creationId xmlns:p14="http://schemas.microsoft.com/office/powerpoint/2010/main" val="394000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871107"/>
            <a:ext cx="12191999" cy="1015663"/>
          </a:xfrm>
          <a:prstGeom prst="rect">
            <a:avLst/>
          </a:prstGeom>
          <a:noFill/>
        </p:spPr>
        <p:txBody>
          <a:bodyPr wrap="square" rtlCol="0" anchor="ctr">
            <a:spAutoFit/>
          </a:bodyPr>
          <a:lstStyle/>
          <a:p>
            <a:pPr algn="ctr"/>
            <a:r>
              <a:rPr lang="en-US" altLang="ko-KR" sz="6000" dirty="0">
                <a:cs typeface="Arial" pitchFamily="34" charset="0"/>
              </a:rPr>
              <a:t>THANK YOU</a:t>
            </a:r>
            <a:endParaRPr lang="ko-KR" altLang="en-US" sz="6000" dirty="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98D18292-2B2A-1937-0222-2CAE4288A8FC}"/>
              </a:ext>
            </a:extLst>
          </p:cNvPr>
          <p:cNvPicPr>
            <a:picLocks noChangeAspect="1"/>
          </p:cNvPicPr>
          <p:nvPr/>
        </p:nvPicPr>
        <p:blipFill>
          <a:blip r:embed="rId2">
            <a:extLst>
              <a:ext uri="{28A0092B-C50C-407E-A947-70E740481C1C}">
                <a14:useLocalDpi xmlns:a14="http://schemas.microsoft.com/office/drawing/2010/main" val="0"/>
              </a:ext>
            </a:extLst>
          </a:blip>
          <a:srcRect l="36147" t="55745" b="10666"/>
          <a:stretch/>
        </p:blipFill>
        <p:spPr>
          <a:xfrm>
            <a:off x="0" y="111759"/>
            <a:ext cx="4792811" cy="1624993"/>
          </a:xfrm>
          <a:prstGeom prst="rect">
            <a:avLst/>
          </a:prstGeom>
        </p:spPr>
      </p:pic>
      <p:sp>
        <p:nvSpPr>
          <p:cNvPr id="4" name="TextBox 3">
            <a:extLst>
              <a:ext uri="{FF2B5EF4-FFF2-40B4-BE49-F238E27FC236}">
                <a16:creationId xmlns:a16="http://schemas.microsoft.com/office/drawing/2014/main" id="{15A4BDA0-C270-4764-9C18-A593BCE2C965}"/>
              </a:ext>
            </a:extLst>
          </p:cNvPr>
          <p:cNvSpPr txBox="1"/>
          <p:nvPr/>
        </p:nvSpPr>
        <p:spPr>
          <a:xfrm>
            <a:off x="709750" y="497994"/>
            <a:ext cx="3735976" cy="923330"/>
          </a:xfrm>
          <a:prstGeom prst="rect">
            <a:avLst/>
          </a:prstGeom>
          <a:noFill/>
        </p:spPr>
        <p:txBody>
          <a:bodyPr wrap="square" rtlCol="0" anchor="ctr">
            <a:spAutoFit/>
          </a:bodyPr>
          <a:lstStyle/>
          <a:p>
            <a:r>
              <a:rPr lang="en-US" altLang="ko-KR" sz="5400" b="1" dirty="0">
                <a:cs typeface="Arial" pitchFamily="34" charset="0"/>
              </a:rPr>
              <a:t>CONTENT</a:t>
            </a:r>
            <a:endParaRPr lang="ko-KR" altLang="en-US" sz="5400" b="1" dirty="0">
              <a:cs typeface="Arial"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824FD97-ACA9-EE25-8FE4-11AE37CFBA1C}"/>
                  </a:ext>
                </a:extLst>
              </p14:cNvPr>
              <p14:cNvContentPartPr/>
              <p14:nvPr/>
            </p14:nvContentPartPr>
            <p14:xfrm>
              <a:off x="70840" y="6500440"/>
              <a:ext cx="1287360" cy="164520"/>
            </p14:xfrm>
          </p:contentPart>
        </mc:Choice>
        <mc:Fallback xmlns="">
          <p:pic>
            <p:nvPicPr>
              <p:cNvPr id="2" name="Ink 1">
                <a:extLst>
                  <a:ext uri="{FF2B5EF4-FFF2-40B4-BE49-F238E27FC236}">
                    <a16:creationId xmlns:a16="http://schemas.microsoft.com/office/drawing/2014/main" id="{3824FD97-ACA9-EE25-8FE4-11AE37CFBA1C}"/>
                  </a:ext>
                </a:extLst>
              </p:cNvPr>
              <p:cNvPicPr/>
              <p:nvPr/>
            </p:nvPicPr>
            <p:blipFill>
              <a:blip r:embed="rId4"/>
              <a:stretch>
                <a:fillRect/>
              </a:stretch>
            </p:blipFill>
            <p:spPr>
              <a:xfrm>
                <a:off x="-19160" y="6320800"/>
                <a:ext cx="1467000" cy="524160"/>
              </a:xfrm>
              <a:prstGeom prst="rect">
                <a:avLst/>
              </a:prstGeom>
            </p:spPr>
          </p:pic>
        </mc:Fallback>
      </mc:AlternateContent>
      <p:sp>
        <p:nvSpPr>
          <p:cNvPr id="7" name="Freeform: Shape 6">
            <a:extLst>
              <a:ext uri="{FF2B5EF4-FFF2-40B4-BE49-F238E27FC236}">
                <a16:creationId xmlns:a16="http://schemas.microsoft.com/office/drawing/2014/main" id="{165D7B3E-C4A3-4CB1-891D-3E3600B188C6}"/>
              </a:ext>
            </a:extLst>
          </p:cNvPr>
          <p:cNvSpPr/>
          <p:nvPr/>
        </p:nvSpPr>
        <p:spPr>
          <a:xfrm>
            <a:off x="845053" y="1838705"/>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35" name="TextBox 34">
            <a:extLst>
              <a:ext uri="{FF2B5EF4-FFF2-40B4-BE49-F238E27FC236}">
                <a16:creationId xmlns:a16="http://schemas.microsoft.com/office/drawing/2014/main" id="{350EED5C-6E16-4D62-8FB5-0EC974F0A300}"/>
              </a:ext>
            </a:extLst>
          </p:cNvPr>
          <p:cNvSpPr txBox="1"/>
          <p:nvPr/>
        </p:nvSpPr>
        <p:spPr>
          <a:xfrm>
            <a:off x="1028791" y="1879787"/>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Introduction</a:t>
            </a:r>
            <a:endParaRPr lang="ko-KR" altLang="en-US" sz="2800" b="1" dirty="0">
              <a:cs typeface="Arial" pitchFamily="34" charset="0"/>
            </a:endParaRPr>
          </a:p>
        </p:txBody>
      </p:sp>
      <p:sp>
        <p:nvSpPr>
          <p:cNvPr id="50" name="Freeform: Shape 49">
            <a:extLst>
              <a:ext uri="{FF2B5EF4-FFF2-40B4-BE49-F238E27FC236}">
                <a16:creationId xmlns:a16="http://schemas.microsoft.com/office/drawing/2014/main" id="{37698FDF-45BF-4EB1-7483-DDC63FA0E820}"/>
              </a:ext>
            </a:extLst>
          </p:cNvPr>
          <p:cNvSpPr/>
          <p:nvPr/>
        </p:nvSpPr>
        <p:spPr>
          <a:xfrm>
            <a:off x="843697" y="5751832"/>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2" name="Freeform: Shape 51">
            <a:extLst>
              <a:ext uri="{FF2B5EF4-FFF2-40B4-BE49-F238E27FC236}">
                <a16:creationId xmlns:a16="http://schemas.microsoft.com/office/drawing/2014/main" id="{6D5BD379-F515-8DB9-CD7F-AD53B5B5EB9E}"/>
              </a:ext>
            </a:extLst>
          </p:cNvPr>
          <p:cNvSpPr/>
          <p:nvPr/>
        </p:nvSpPr>
        <p:spPr>
          <a:xfrm>
            <a:off x="843697" y="4932366"/>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3" name="Freeform: Shape 52">
            <a:extLst>
              <a:ext uri="{FF2B5EF4-FFF2-40B4-BE49-F238E27FC236}">
                <a16:creationId xmlns:a16="http://schemas.microsoft.com/office/drawing/2014/main" id="{84263D8A-05A2-3BF2-CBE2-452E63C907AB}"/>
              </a:ext>
            </a:extLst>
          </p:cNvPr>
          <p:cNvSpPr/>
          <p:nvPr/>
        </p:nvSpPr>
        <p:spPr>
          <a:xfrm>
            <a:off x="843697" y="4148063"/>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4" name="Freeform: Shape 53">
            <a:extLst>
              <a:ext uri="{FF2B5EF4-FFF2-40B4-BE49-F238E27FC236}">
                <a16:creationId xmlns:a16="http://schemas.microsoft.com/office/drawing/2014/main" id="{3EBB187C-364A-B149-0314-C2B804E948F2}"/>
              </a:ext>
            </a:extLst>
          </p:cNvPr>
          <p:cNvSpPr/>
          <p:nvPr/>
        </p:nvSpPr>
        <p:spPr>
          <a:xfrm>
            <a:off x="843697" y="3391067"/>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5" name="Freeform: Shape 54">
            <a:extLst>
              <a:ext uri="{FF2B5EF4-FFF2-40B4-BE49-F238E27FC236}">
                <a16:creationId xmlns:a16="http://schemas.microsoft.com/office/drawing/2014/main" id="{E5AE5F0E-11C1-2CB9-93FF-8C37976519E3}"/>
              </a:ext>
            </a:extLst>
          </p:cNvPr>
          <p:cNvSpPr/>
          <p:nvPr/>
        </p:nvSpPr>
        <p:spPr>
          <a:xfrm>
            <a:off x="843697" y="2597993"/>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6" name="Freeform: Shape 55">
            <a:extLst>
              <a:ext uri="{FF2B5EF4-FFF2-40B4-BE49-F238E27FC236}">
                <a16:creationId xmlns:a16="http://schemas.microsoft.com/office/drawing/2014/main" id="{9C968F09-BCBC-D500-0CB1-0173220B1742}"/>
              </a:ext>
            </a:extLst>
          </p:cNvPr>
          <p:cNvSpPr/>
          <p:nvPr/>
        </p:nvSpPr>
        <p:spPr>
          <a:xfrm>
            <a:off x="6691633" y="1854081"/>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7" name="Freeform: Shape 56">
            <a:extLst>
              <a:ext uri="{FF2B5EF4-FFF2-40B4-BE49-F238E27FC236}">
                <a16:creationId xmlns:a16="http://schemas.microsoft.com/office/drawing/2014/main" id="{4CDF3267-5A3C-2844-FFA6-8BEBD63954D3}"/>
              </a:ext>
            </a:extLst>
          </p:cNvPr>
          <p:cNvSpPr/>
          <p:nvPr/>
        </p:nvSpPr>
        <p:spPr>
          <a:xfrm>
            <a:off x="6691633" y="2613369"/>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8" name="Freeform: Shape 57">
            <a:extLst>
              <a:ext uri="{FF2B5EF4-FFF2-40B4-BE49-F238E27FC236}">
                <a16:creationId xmlns:a16="http://schemas.microsoft.com/office/drawing/2014/main" id="{2858845C-AD34-5CB8-BD9B-246E615B29F5}"/>
              </a:ext>
            </a:extLst>
          </p:cNvPr>
          <p:cNvSpPr/>
          <p:nvPr/>
        </p:nvSpPr>
        <p:spPr>
          <a:xfrm>
            <a:off x="6691633" y="3391067"/>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59" name="Freeform: Shape 58">
            <a:extLst>
              <a:ext uri="{FF2B5EF4-FFF2-40B4-BE49-F238E27FC236}">
                <a16:creationId xmlns:a16="http://schemas.microsoft.com/office/drawing/2014/main" id="{3D601232-3ED9-8C91-EA0A-1831AE7DD0F7}"/>
              </a:ext>
            </a:extLst>
          </p:cNvPr>
          <p:cNvSpPr/>
          <p:nvPr/>
        </p:nvSpPr>
        <p:spPr>
          <a:xfrm>
            <a:off x="6691633" y="4159912"/>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60" name="TextBox 59">
            <a:extLst>
              <a:ext uri="{FF2B5EF4-FFF2-40B4-BE49-F238E27FC236}">
                <a16:creationId xmlns:a16="http://schemas.microsoft.com/office/drawing/2014/main" id="{A5DDBA9B-98FC-5390-D8EA-7F6608EF3219}"/>
              </a:ext>
            </a:extLst>
          </p:cNvPr>
          <p:cNvSpPr txBox="1"/>
          <p:nvPr/>
        </p:nvSpPr>
        <p:spPr>
          <a:xfrm>
            <a:off x="1028791" y="2640322"/>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Objectives</a:t>
            </a:r>
            <a:endParaRPr lang="ko-KR" altLang="en-US" sz="2800" b="1" dirty="0">
              <a:cs typeface="Arial" pitchFamily="34" charset="0"/>
            </a:endParaRPr>
          </a:p>
        </p:txBody>
      </p:sp>
      <p:sp>
        <p:nvSpPr>
          <p:cNvPr id="61" name="TextBox 60">
            <a:extLst>
              <a:ext uri="{FF2B5EF4-FFF2-40B4-BE49-F238E27FC236}">
                <a16:creationId xmlns:a16="http://schemas.microsoft.com/office/drawing/2014/main" id="{27BA9C28-271E-1449-67B7-59BC2499A832}"/>
              </a:ext>
            </a:extLst>
          </p:cNvPr>
          <p:cNvSpPr txBox="1"/>
          <p:nvPr/>
        </p:nvSpPr>
        <p:spPr>
          <a:xfrm>
            <a:off x="1028791" y="3433397"/>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Key Features</a:t>
            </a:r>
            <a:endParaRPr lang="ko-KR" altLang="en-US" sz="2800" b="1" dirty="0">
              <a:cs typeface="Arial" pitchFamily="34" charset="0"/>
            </a:endParaRPr>
          </a:p>
        </p:txBody>
      </p:sp>
      <p:sp>
        <p:nvSpPr>
          <p:cNvPr id="62" name="TextBox 61">
            <a:extLst>
              <a:ext uri="{FF2B5EF4-FFF2-40B4-BE49-F238E27FC236}">
                <a16:creationId xmlns:a16="http://schemas.microsoft.com/office/drawing/2014/main" id="{EAC524AC-C231-6107-100A-72006E80E54A}"/>
              </a:ext>
            </a:extLst>
          </p:cNvPr>
          <p:cNvSpPr txBox="1"/>
          <p:nvPr/>
        </p:nvSpPr>
        <p:spPr>
          <a:xfrm>
            <a:off x="1028791" y="4190392"/>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System Architecture</a:t>
            </a:r>
            <a:endParaRPr lang="ko-KR" altLang="en-US" sz="2800" b="1" dirty="0">
              <a:cs typeface="Arial" pitchFamily="34" charset="0"/>
            </a:endParaRPr>
          </a:p>
        </p:txBody>
      </p:sp>
      <p:sp>
        <p:nvSpPr>
          <p:cNvPr id="63" name="TextBox 62">
            <a:extLst>
              <a:ext uri="{FF2B5EF4-FFF2-40B4-BE49-F238E27FC236}">
                <a16:creationId xmlns:a16="http://schemas.microsoft.com/office/drawing/2014/main" id="{0457A3C9-5219-E945-7A85-43C243FE23A2}"/>
              </a:ext>
            </a:extLst>
          </p:cNvPr>
          <p:cNvSpPr txBox="1"/>
          <p:nvPr/>
        </p:nvSpPr>
        <p:spPr>
          <a:xfrm>
            <a:off x="1028791" y="4974695"/>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Modules in LMS</a:t>
            </a:r>
            <a:endParaRPr lang="ko-KR" altLang="en-US" sz="2800" b="1" dirty="0">
              <a:cs typeface="Arial" pitchFamily="34" charset="0"/>
            </a:endParaRPr>
          </a:p>
        </p:txBody>
      </p:sp>
      <p:sp>
        <p:nvSpPr>
          <p:cNvPr id="64" name="TextBox 63">
            <a:extLst>
              <a:ext uri="{FF2B5EF4-FFF2-40B4-BE49-F238E27FC236}">
                <a16:creationId xmlns:a16="http://schemas.microsoft.com/office/drawing/2014/main" id="{86D4C439-325A-2D06-450E-D149ACF07047}"/>
              </a:ext>
            </a:extLst>
          </p:cNvPr>
          <p:cNvSpPr txBox="1"/>
          <p:nvPr/>
        </p:nvSpPr>
        <p:spPr>
          <a:xfrm>
            <a:off x="1028791" y="5785805"/>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Database Design</a:t>
            </a:r>
            <a:endParaRPr lang="ko-KR" altLang="en-US" sz="2800" b="1" dirty="0">
              <a:cs typeface="Arial" pitchFamily="34" charset="0"/>
            </a:endParaRPr>
          </a:p>
        </p:txBody>
      </p:sp>
      <p:sp>
        <p:nvSpPr>
          <p:cNvPr id="65" name="TextBox 64">
            <a:extLst>
              <a:ext uri="{FF2B5EF4-FFF2-40B4-BE49-F238E27FC236}">
                <a16:creationId xmlns:a16="http://schemas.microsoft.com/office/drawing/2014/main" id="{962853E6-242D-CC9D-5249-4D1E869EB192}"/>
              </a:ext>
            </a:extLst>
          </p:cNvPr>
          <p:cNvSpPr txBox="1"/>
          <p:nvPr/>
        </p:nvSpPr>
        <p:spPr>
          <a:xfrm>
            <a:off x="6876727" y="1896410"/>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System Workflow</a:t>
            </a:r>
            <a:endParaRPr lang="ko-KR" altLang="en-US" sz="2800" b="1" dirty="0">
              <a:cs typeface="Arial" pitchFamily="34" charset="0"/>
            </a:endParaRPr>
          </a:p>
        </p:txBody>
      </p:sp>
      <p:sp>
        <p:nvSpPr>
          <p:cNvPr id="66" name="TextBox 65">
            <a:extLst>
              <a:ext uri="{FF2B5EF4-FFF2-40B4-BE49-F238E27FC236}">
                <a16:creationId xmlns:a16="http://schemas.microsoft.com/office/drawing/2014/main" id="{E0C7F03A-BB4E-72C5-AA65-87DC7AEB74F2}"/>
              </a:ext>
            </a:extLst>
          </p:cNvPr>
          <p:cNvSpPr txBox="1"/>
          <p:nvPr/>
        </p:nvSpPr>
        <p:spPr>
          <a:xfrm>
            <a:off x="6876727" y="2655698"/>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Technology Stack</a:t>
            </a:r>
            <a:endParaRPr lang="ko-KR" altLang="en-US" sz="2800" b="1" dirty="0">
              <a:cs typeface="Arial" pitchFamily="34" charset="0"/>
            </a:endParaRPr>
          </a:p>
        </p:txBody>
      </p:sp>
      <p:sp>
        <p:nvSpPr>
          <p:cNvPr id="67" name="TextBox 66">
            <a:extLst>
              <a:ext uri="{FF2B5EF4-FFF2-40B4-BE49-F238E27FC236}">
                <a16:creationId xmlns:a16="http://schemas.microsoft.com/office/drawing/2014/main" id="{BBC6C1B3-7DFD-863E-DBB9-28CC1F2EF349}"/>
              </a:ext>
            </a:extLst>
          </p:cNvPr>
          <p:cNvSpPr txBox="1"/>
          <p:nvPr/>
        </p:nvSpPr>
        <p:spPr>
          <a:xfrm>
            <a:off x="6876727" y="3433397"/>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Advantages of the LMS</a:t>
            </a:r>
            <a:endParaRPr lang="ko-KR" altLang="en-US" sz="2800" b="1" dirty="0">
              <a:cs typeface="Arial" pitchFamily="34" charset="0"/>
            </a:endParaRPr>
          </a:p>
        </p:txBody>
      </p:sp>
      <p:sp>
        <p:nvSpPr>
          <p:cNvPr id="68" name="TextBox 67">
            <a:extLst>
              <a:ext uri="{FF2B5EF4-FFF2-40B4-BE49-F238E27FC236}">
                <a16:creationId xmlns:a16="http://schemas.microsoft.com/office/drawing/2014/main" id="{A7755A70-2C92-5523-F44E-2EB6D7850D99}"/>
              </a:ext>
            </a:extLst>
          </p:cNvPr>
          <p:cNvSpPr txBox="1"/>
          <p:nvPr/>
        </p:nvSpPr>
        <p:spPr>
          <a:xfrm>
            <a:off x="6876727" y="4189859"/>
            <a:ext cx="5065854" cy="523220"/>
          </a:xfrm>
          <a:prstGeom prst="rect">
            <a:avLst/>
          </a:prstGeom>
          <a:noFill/>
        </p:spPr>
        <p:txBody>
          <a:bodyPr wrap="square" rtlCol="0">
            <a:spAutoFit/>
          </a:bodyPr>
          <a:lstStyle/>
          <a:p>
            <a:r>
              <a:rPr lang="en-US" altLang="ko-KR" sz="2800" b="1" dirty="0">
                <a:ea typeface="FZShuTi" pitchFamily="2" charset="-122"/>
                <a:cs typeface="Arial" pitchFamily="34" charset="0"/>
              </a:rPr>
              <a:t>Challenges and Limitations</a:t>
            </a:r>
            <a:endParaRPr lang="ko-KR" altLang="en-US" sz="2800" b="1" dirty="0">
              <a:cs typeface="Arial" pitchFamily="34" charset="0"/>
            </a:endParaRPr>
          </a:p>
        </p:txBody>
      </p:sp>
      <p:sp>
        <p:nvSpPr>
          <p:cNvPr id="85" name="Freeform: Shape 84">
            <a:extLst>
              <a:ext uri="{FF2B5EF4-FFF2-40B4-BE49-F238E27FC236}">
                <a16:creationId xmlns:a16="http://schemas.microsoft.com/office/drawing/2014/main" id="{8FA15752-522F-A956-F786-F6F74E6EFEE3}"/>
              </a:ext>
            </a:extLst>
          </p:cNvPr>
          <p:cNvSpPr/>
          <p:nvPr/>
        </p:nvSpPr>
        <p:spPr>
          <a:xfrm>
            <a:off x="6691633" y="4944215"/>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86" name="TextBox 85">
            <a:extLst>
              <a:ext uri="{FF2B5EF4-FFF2-40B4-BE49-F238E27FC236}">
                <a16:creationId xmlns:a16="http://schemas.microsoft.com/office/drawing/2014/main" id="{B894EE6A-611A-5806-2140-D51E9B967E7A}"/>
              </a:ext>
            </a:extLst>
          </p:cNvPr>
          <p:cNvSpPr txBox="1"/>
          <p:nvPr/>
        </p:nvSpPr>
        <p:spPr>
          <a:xfrm>
            <a:off x="6876727" y="5004642"/>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Future Enhancements</a:t>
            </a:r>
            <a:endParaRPr lang="ko-KR" altLang="en-US" sz="2800" b="1" dirty="0">
              <a:cs typeface="Arial" pitchFamily="34" charset="0"/>
            </a:endParaRPr>
          </a:p>
        </p:txBody>
      </p:sp>
      <p:sp>
        <p:nvSpPr>
          <p:cNvPr id="87" name="Freeform: Shape 86">
            <a:extLst>
              <a:ext uri="{FF2B5EF4-FFF2-40B4-BE49-F238E27FC236}">
                <a16:creationId xmlns:a16="http://schemas.microsoft.com/office/drawing/2014/main" id="{2EC41D0A-B227-DA99-861D-74BC6FACBF24}"/>
              </a:ext>
            </a:extLst>
          </p:cNvPr>
          <p:cNvSpPr/>
          <p:nvPr/>
        </p:nvSpPr>
        <p:spPr>
          <a:xfrm>
            <a:off x="6691633" y="5725796"/>
            <a:ext cx="5250948" cy="612000"/>
          </a:xfrm>
          <a:custGeom>
            <a:avLst/>
            <a:gdLst>
              <a:gd name="connsiteX0" fmla="*/ 0 w 5661774"/>
              <a:gd name="connsiteY0" fmla="*/ 0 h 730397"/>
              <a:gd name="connsiteX1" fmla="*/ 5661774 w 5661774"/>
              <a:gd name="connsiteY1" fmla="*/ 0 h 730397"/>
              <a:gd name="connsiteX2" fmla="*/ 5661774 w 5661774"/>
              <a:gd name="connsiteY2" fmla="*/ 730397 h 730397"/>
              <a:gd name="connsiteX3" fmla="*/ 0 w 5661774"/>
              <a:gd name="connsiteY3" fmla="*/ 730397 h 730397"/>
            </a:gdLst>
            <a:ahLst/>
            <a:cxnLst>
              <a:cxn ang="0">
                <a:pos x="connsiteX0" y="connsiteY0"/>
              </a:cxn>
              <a:cxn ang="0">
                <a:pos x="connsiteX1" y="connsiteY1"/>
              </a:cxn>
              <a:cxn ang="0">
                <a:pos x="connsiteX2" y="connsiteY2"/>
              </a:cxn>
              <a:cxn ang="0">
                <a:pos x="connsiteX3" y="connsiteY3"/>
              </a:cxn>
            </a:cxnLst>
            <a:rect l="l" t="t" r="r" b="b"/>
            <a:pathLst>
              <a:path w="5661774" h="730397">
                <a:moveTo>
                  <a:pt x="0" y="0"/>
                </a:moveTo>
                <a:lnTo>
                  <a:pt x="5661774" y="0"/>
                </a:lnTo>
                <a:lnTo>
                  <a:pt x="5661774" y="730397"/>
                </a:lnTo>
                <a:lnTo>
                  <a:pt x="0" y="730397"/>
                </a:ln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Arial" pitchFamily="34" charset="0"/>
              <a:cs typeface="Arial" pitchFamily="34" charset="0"/>
            </a:endParaRPr>
          </a:p>
        </p:txBody>
      </p:sp>
      <p:sp>
        <p:nvSpPr>
          <p:cNvPr id="88" name="TextBox 87">
            <a:extLst>
              <a:ext uri="{FF2B5EF4-FFF2-40B4-BE49-F238E27FC236}">
                <a16:creationId xmlns:a16="http://schemas.microsoft.com/office/drawing/2014/main" id="{DC69C37C-4D53-1CCB-E71D-AC627746F7C9}"/>
              </a:ext>
            </a:extLst>
          </p:cNvPr>
          <p:cNvSpPr txBox="1"/>
          <p:nvPr/>
        </p:nvSpPr>
        <p:spPr>
          <a:xfrm>
            <a:off x="6876727" y="5786223"/>
            <a:ext cx="4880760" cy="523220"/>
          </a:xfrm>
          <a:prstGeom prst="rect">
            <a:avLst/>
          </a:prstGeom>
          <a:noFill/>
        </p:spPr>
        <p:txBody>
          <a:bodyPr wrap="square" rtlCol="0">
            <a:spAutoFit/>
          </a:bodyPr>
          <a:lstStyle/>
          <a:p>
            <a:r>
              <a:rPr lang="en-US" altLang="ko-KR" sz="2800" b="1" dirty="0">
                <a:ea typeface="FZShuTi" pitchFamily="2" charset="-122"/>
                <a:cs typeface="Arial" pitchFamily="34" charset="0"/>
              </a:rPr>
              <a:t>Conclusion</a:t>
            </a:r>
            <a:endParaRPr lang="ko-KR" altLang="en-US" sz="2800" b="1" dirty="0">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507B14EC-10A0-2570-A29B-3D6E7F779371}"/>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700"/>
                    </a14:imgEffect>
                    <a14:imgEffect>
                      <a14:saturation sat="96000"/>
                    </a14:imgEffect>
                  </a14:imgLayer>
                </a14:imgProps>
              </a:ext>
              <a:ext uri="{28A0092B-C50C-407E-A947-70E740481C1C}">
                <a14:useLocalDpi xmlns:a14="http://schemas.microsoft.com/office/drawing/2010/main" val="0"/>
              </a:ext>
            </a:extLst>
          </a:blip>
          <a:srcRect l="6137" t="5927" r="60895" b="5036"/>
          <a:stretch/>
        </p:blipFill>
        <p:spPr>
          <a:xfrm rot="5400000">
            <a:off x="5413767" y="-2457628"/>
            <a:ext cx="1364466" cy="6106160"/>
          </a:xfrm>
          <a:prstGeom prst="rect">
            <a:avLst/>
          </a:prstGeom>
        </p:spPr>
      </p:pic>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55600" y="126150"/>
            <a:ext cx="11592558" cy="1006786"/>
          </a:xfrm>
        </p:spPr>
        <p:txBody>
          <a:bodyPr/>
          <a:lstStyle/>
          <a:p>
            <a:r>
              <a:rPr lang="en-US" sz="4000" b="1" dirty="0"/>
              <a:t>Introduction to (LMS)</a:t>
            </a:r>
          </a:p>
        </p:txBody>
      </p:sp>
      <p:sp>
        <p:nvSpPr>
          <p:cNvPr id="51" name="Rectangle 50">
            <a:extLst>
              <a:ext uri="{FF2B5EF4-FFF2-40B4-BE49-F238E27FC236}">
                <a16:creationId xmlns:a16="http://schemas.microsoft.com/office/drawing/2014/main" id="{5B904D48-71C9-52C0-EA35-1442C41A788C}"/>
              </a:ext>
            </a:extLst>
          </p:cNvPr>
          <p:cNvSpPr/>
          <p:nvPr/>
        </p:nvSpPr>
        <p:spPr>
          <a:xfrm>
            <a:off x="355600" y="1159124"/>
            <a:ext cx="11592560" cy="172223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670815E-D72B-BEDB-4565-C3A7F5DF9F00}"/>
              </a:ext>
            </a:extLst>
          </p:cNvPr>
          <p:cNvSpPr/>
          <p:nvPr/>
        </p:nvSpPr>
        <p:spPr>
          <a:xfrm>
            <a:off x="355599" y="3035206"/>
            <a:ext cx="11592559" cy="357895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611A584C-9E5F-A9B8-7203-7BACE7A9AAD6}"/>
              </a:ext>
            </a:extLst>
          </p:cNvPr>
          <p:cNvSpPr txBox="1"/>
          <p:nvPr/>
        </p:nvSpPr>
        <p:spPr>
          <a:xfrm>
            <a:off x="466036" y="1209499"/>
            <a:ext cx="11360203" cy="1631216"/>
          </a:xfrm>
          <a:prstGeom prst="rect">
            <a:avLst/>
          </a:prstGeom>
          <a:noFill/>
        </p:spPr>
        <p:txBody>
          <a:bodyPr wrap="square" rtlCol="0">
            <a:spAutoFit/>
          </a:bodyPr>
          <a:lstStyle/>
          <a:p>
            <a:r>
              <a:rPr lang="en-US" altLang="ko-KR" sz="2000" b="1" dirty="0">
                <a:cs typeface="Arial" pitchFamily="34" charset="0"/>
              </a:rPr>
              <a:t>A Library Management System (LMS) </a:t>
            </a:r>
            <a:r>
              <a:rPr lang="en-US" altLang="ko-KR" sz="2000" dirty="0">
                <a:cs typeface="Arial" pitchFamily="34" charset="0"/>
              </a:rPr>
              <a:t>is a digital solution designed to streamline the daily operations of a library. It enables librarians and users to efficiently manage and access a vast array of resources, including books, journals, and digital media, all through a centralized system. With a few clicks, users can search for resources, track availability, and manage borrowings, making it easier to keep the library organized and accessible.</a:t>
            </a:r>
            <a:endParaRPr lang="ko-KR" altLang="en-US" sz="2000" dirty="0">
              <a:cs typeface="Arial" pitchFamily="34" charset="0"/>
            </a:endParaRPr>
          </a:p>
        </p:txBody>
      </p:sp>
      <p:sp>
        <p:nvSpPr>
          <p:cNvPr id="99" name="TextBox 98">
            <a:extLst>
              <a:ext uri="{FF2B5EF4-FFF2-40B4-BE49-F238E27FC236}">
                <a16:creationId xmlns:a16="http://schemas.microsoft.com/office/drawing/2014/main" id="{F442ACC5-7597-B038-F806-9613201E580D}"/>
              </a:ext>
            </a:extLst>
          </p:cNvPr>
          <p:cNvSpPr txBox="1"/>
          <p:nvPr/>
        </p:nvSpPr>
        <p:spPr>
          <a:xfrm>
            <a:off x="447835" y="3105758"/>
            <a:ext cx="10322560" cy="400110"/>
          </a:xfrm>
          <a:prstGeom prst="rect">
            <a:avLst/>
          </a:prstGeom>
          <a:noFill/>
        </p:spPr>
        <p:txBody>
          <a:bodyPr wrap="square" rtlCol="0">
            <a:spAutoFit/>
          </a:bodyPr>
          <a:lstStyle/>
          <a:p>
            <a:r>
              <a:rPr lang="en-US" altLang="ko-KR" sz="2000" b="1" dirty="0">
                <a:cs typeface="Arial" pitchFamily="34" charset="0"/>
              </a:rPr>
              <a:t>Purpose of Implementing an LMS</a:t>
            </a:r>
          </a:p>
        </p:txBody>
      </p:sp>
      <p:sp>
        <p:nvSpPr>
          <p:cNvPr id="100" name="TextBox 99">
            <a:extLst>
              <a:ext uri="{FF2B5EF4-FFF2-40B4-BE49-F238E27FC236}">
                <a16:creationId xmlns:a16="http://schemas.microsoft.com/office/drawing/2014/main" id="{4A32B457-5314-7226-A6FE-4209321C9511}"/>
              </a:ext>
            </a:extLst>
          </p:cNvPr>
          <p:cNvSpPr txBox="1"/>
          <p:nvPr/>
        </p:nvSpPr>
        <p:spPr>
          <a:xfrm>
            <a:off x="447835" y="3546414"/>
            <a:ext cx="11388566" cy="2554545"/>
          </a:xfrm>
          <a:prstGeom prst="rect">
            <a:avLst/>
          </a:prstGeom>
          <a:noFill/>
        </p:spPr>
        <p:txBody>
          <a:bodyPr wrap="square" rtlCol="0">
            <a:spAutoFit/>
          </a:bodyPr>
          <a:lstStyle/>
          <a:p>
            <a:pPr marL="457200" indent="-457200">
              <a:buAutoNum type="arabicPeriod"/>
            </a:pPr>
            <a:r>
              <a:rPr lang="en-US" altLang="ko-KR" sz="2000" dirty="0">
                <a:cs typeface="Arial" pitchFamily="34" charset="0"/>
              </a:rPr>
              <a:t>Organizing Library Resources:</a:t>
            </a:r>
          </a:p>
          <a:p>
            <a:r>
              <a:rPr lang="en-US" altLang="ko-KR" sz="2000" dirty="0">
                <a:cs typeface="Arial" pitchFamily="34" charset="0"/>
              </a:rPr>
              <a:t>	An LMS categorizes and stores item details like titles, authors, and ISBNs, making retrieval 	and management easy.</a:t>
            </a:r>
          </a:p>
          <a:p>
            <a:r>
              <a:rPr lang="en-IN" sz="2000" dirty="0"/>
              <a:t>2. Tracking Borrowings and Returns:</a:t>
            </a:r>
          </a:p>
          <a:p>
            <a:r>
              <a:rPr lang="en-US" sz="2000" dirty="0">
                <a:cs typeface="Arial" pitchFamily="34" charset="0"/>
              </a:rPr>
              <a:t>	An LMS automates book check-outs, tracking availability and ensuring accountability.</a:t>
            </a:r>
          </a:p>
          <a:p>
            <a:r>
              <a:rPr lang="en-IN" sz="2000" dirty="0"/>
              <a:t>3. Managing Library Resources Efficiently:</a:t>
            </a:r>
          </a:p>
          <a:p>
            <a:r>
              <a:rPr lang="en-IN" altLang="ko-KR" sz="2000" dirty="0">
                <a:cs typeface="Arial" pitchFamily="34" charset="0"/>
              </a:rPr>
              <a:t>	</a:t>
            </a:r>
            <a:r>
              <a:rPr lang="en-US" altLang="ko-KR" sz="2000" dirty="0">
                <a:cs typeface="Arial" pitchFamily="34" charset="0"/>
              </a:rPr>
              <a:t>An LMS manages inventory with due date alerts and borrowing history, while generating 	reports on popular books and inventory status.</a:t>
            </a:r>
            <a:endParaRPr lang="en-IN" altLang="ko-KR" sz="2000" dirty="0">
              <a:cs typeface="Arial" pitchFamily="34" charset="0"/>
            </a:endParaRPr>
          </a:p>
        </p:txBody>
      </p:sp>
    </p:spTree>
    <p:extLst>
      <p:ext uri="{BB962C8B-B14F-4D97-AF65-F5344CB8AC3E}">
        <p14:creationId xmlns:p14="http://schemas.microsoft.com/office/powerpoint/2010/main" val="397964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0B29D-C784-4D21-BE26-EFBCC0C00FF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5BB8C0-E05C-597F-FBDA-838D5EABBF58}"/>
              </a:ext>
            </a:extLst>
          </p:cNvPr>
          <p:cNvPicPr>
            <a:picLocks noChangeAspect="1"/>
          </p:cNvPicPr>
          <p:nvPr/>
        </p:nvPicPr>
        <p:blipFill>
          <a:blip r:embed="rId2">
            <a:alphaModFix amt="26000"/>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700"/>
                    </a14:imgEffect>
                    <a14:imgEffect>
                      <a14:saturation sat="96000"/>
                    </a14:imgEffect>
                  </a14:imgLayer>
                </a14:imgProps>
              </a:ext>
              <a:ext uri="{28A0092B-C50C-407E-A947-70E740481C1C}">
                <a14:useLocalDpi xmlns:a14="http://schemas.microsoft.com/office/drawing/2010/main" val="0"/>
              </a:ext>
            </a:extLst>
          </a:blip>
          <a:srcRect l="6137" t="5927" r="60895" b="5036"/>
          <a:stretch/>
        </p:blipFill>
        <p:spPr>
          <a:xfrm rot="5400000">
            <a:off x="5413767" y="-2457628"/>
            <a:ext cx="1364466" cy="6106160"/>
          </a:xfrm>
          <a:prstGeom prst="rect">
            <a:avLst/>
          </a:prstGeom>
        </p:spPr>
      </p:pic>
      <p:sp>
        <p:nvSpPr>
          <p:cNvPr id="2" name="Text Placeholder 1">
            <a:extLst>
              <a:ext uri="{FF2B5EF4-FFF2-40B4-BE49-F238E27FC236}">
                <a16:creationId xmlns:a16="http://schemas.microsoft.com/office/drawing/2014/main" id="{650F06D5-1EB5-5B66-4D41-FA4FA42E4EFC}"/>
              </a:ext>
            </a:extLst>
          </p:cNvPr>
          <p:cNvSpPr>
            <a:spLocks noGrp="1"/>
          </p:cNvSpPr>
          <p:nvPr>
            <p:ph type="body" sz="quarter" idx="10"/>
          </p:nvPr>
        </p:nvSpPr>
        <p:spPr>
          <a:xfrm>
            <a:off x="355600" y="126150"/>
            <a:ext cx="11592558" cy="1006786"/>
          </a:xfrm>
        </p:spPr>
        <p:txBody>
          <a:bodyPr/>
          <a:lstStyle/>
          <a:p>
            <a:r>
              <a:rPr lang="en-US" sz="4000" b="1" dirty="0"/>
              <a:t>Objectives of the (LMS)</a:t>
            </a:r>
          </a:p>
        </p:txBody>
      </p:sp>
      <p:sp>
        <p:nvSpPr>
          <p:cNvPr id="51" name="Rectangle 50">
            <a:extLst>
              <a:ext uri="{FF2B5EF4-FFF2-40B4-BE49-F238E27FC236}">
                <a16:creationId xmlns:a16="http://schemas.microsoft.com/office/drawing/2014/main" id="{C7F7C067-FEC5-6E43-5084-A95ECAC441D8}"/>
              </a:ext>
            </a:extLst>
          </p:cNvPr>
          <p:cNvSpPr/>
          <p:nvPr/>
        </p:nvSpPr>
        <p:spPr>
          <a:xfrm>
            <a:off x="355600" y="1159124"/>
            <a:ext cx="11592560" cy="155848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ADBBB69-5E4C-E885-14CB-30FA298559B2}"/>
              </a:ext>
            </a:extLst>
          </p:cNvPr>
          <p:cNvSpPr/>
          <p:nvPr/>
        </p:nvSpPr>
        <p:spPr>
          <a:xfrm>
            <a:off x="355599" y="2852326"/>
            <a:ext cx="11592559" cy="184159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4A21EEF-3C62-516F-D2D8-F60FC98BF907}"/>
              </a:ext>
            </a:extLst>
          </p:cNvPr>
          <p:cNvSpPr txBox="1"/>
          <p:nvPr/>
        </p:nvSpPr>
        <p:spPr>
          <a:xfrm>
            <a:off x="466036" y="1209499"/>
            <a:ext cx="11360203" cy="1323439"/>
          </a:xfrm>
          <a:prstGeom prst="rect">
            <a:avLst/>
          </a:prstGeom>
          <a:noFill/>
        </p:spPr>
        <p:txBody>
          <a:bodyPr wrap="square" rtlCol="0">
            <a:spAutoFit/>
          </a:bodyPr>
          <a:lstStyle/>
          <a:p>
            <a:r>
              <a:rPr lang="en-US" altLang="ko-KR" sz="2000" b="1" dirty="0">
                <a:cs typeface="Arial" pitchFamily="34" charset="0"/>
              </a:rPr>
              <a:t>1. To Automate Library Tasks</a:t>
            </a:r>
          </a:p>
          <a:p>
            <a:r>
              <a:rPr lang="en-US" altLang="ko-KR" sz="2000" dirty="0">
                <a:cs typeface="Arial" pitchFamily="34" charset="0"/>
              </a:rPr>
              <a:t>The LMS automates various library operations, such as cataloging, issuing, and returning books. By reducing the reliance on manual processes, it saves time and allows library staff to focus on more strategic activities, such as community engagement and program development.</a:t>
            </a:r>
            <a:endParaRPr lang="ko-KR" altLang="en-US" sz="2000" dirty="0">
              <a:cs typeface="Arial" pitchFamily="34" charset="0"/>
            </a:endParaRPr>
          </a:p>
        </p:txBody>
      </p:sp>
      <p:sp>
        <p:nvSpPr>
          <p:cNvPr id="99" name="TextBox 98">
            <a:extLst>
              <a:ext uri="{FF2B5EF4-FFF2-40B4-BE49-F238E27FC236}">
                <a16:creationId xmlns:a16="http://schemas.microsoft.com/office/drawing/2014/main" id="{0938C88E-2174-5907-788F-19B81E2FE204}"/>
              </a:ext>
            </a:extLst>
          </p:cNvPr>
          <p:cNvSpPr txBox="1"/>
          <p:nvPr/>
        </p:nvSpPr>
        <p:spPr>
          <a:xfrm>
            <a:off x="447835" y="2943198"/>
            <a:ext cx="10322560" cy="1631216"/>
          </a:xfrm>
          <a:prstGeom prst="rect">
            <a:avLst/>
          </a:prstGeom>
          <a:noFill/>
        </p:spPr>
        <p:txBody>
          <a:bodyPr wrap="square" rtlCol="0">
            <a:spAutoFit/>
          </a:bodyPr>
          <a:lstStyle/>
          <a:p>
            <a:r>
              <a:rPr lang="en-US" altLang="ko-KR" sz="2000" b="1" dirty="0">
                <a:cs typeface="Arial" pitchFamily="34" charset="0"/>
              </a:rPr>
              <a:t>2. To Facilitate Easy Tracking of Books and Users</a:t>
            </a:r>
          </a:p>
          <a:p>
            <a:r>
              <a:rPr lang="en-US" altLang="ko-KR" sz="2000" dirty="0">
                <a:cs typeface="Arial" pitchFamily="34" charset="0"/>
              </a:rPr>
              <a:t>An LMS simplifies the tracking of library resources and user activities. Users can quickly search for books, check availability, and manage their accounts online. Library staff can efficiently monitor inventory levels, track overdue items, and maintain accurate records of all transactions.</a:t>
            </a:r>
          </a:p>
        </p:txBody>
      </p:sp>
      <p:sp>
        <p:nvSpPr>
          <p:cNvPr id="3" name="Rectangle 2">
            <a:extLst>
              <a:ext uri="{FF2B5EF4-FFF2-40B4-BE49-F238E27FC236}">
                <a16:creationId xmlns:a16="http://schemas.microsoft.com/office/drawing/2014/main" id="{4170E71D-D315-08A1-AA98-063F14CE4FFA}"/>
              </a:ext>
            </a:extLst>
          </p:cNvPr>
          <p:cNvSpPr/>
          <p:nvPr/>
        </p:nvSpPr>
        <p:spPr>
          <a:xfrm>
            <a:off x="349857" y="4844348"/>
            <a:ext cx="11592559" cy="184159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1F5949-B116-1301-E857-EAC3CB8A8886}"/>
              </a:ext>
            </a:extLst>
          </p:cNvPr>
          <p:cNvSpPr txBox="1"/>
          <p:nvPr/>
        </p:nvSpPr>
        <p:spPr>
          <a:xfrm>
            <a:off x="466036" y="4976428"/>
            <a:ext cx="10322560" cy="1631216"/>
          </a:xfrm>
          <a:prstGeom prst="rect">
            <a:avLst/>
          </a:prstGeom>
          <a:noFill/>
        </p:spPr>
        <p:txBody>
          <a:bodyPr wrap="square" rtlCol="0">
            <a:spAutoFit/>
          </a:bodyPr>
          <a:lstStyle/>
          <a:p>
            <a:r>
              <a:rPr lang="en-US" altLang="ko-KR" sz="2000" b="1" dirty="0">
                <a:cs typeface="Arial" pitchFamily="34" charset="0"/>
              </a:rPr>
              <a:t>3. To Reduce Errors and Manage Resources Efficiently</a:t>
            </a:r>
          </a:p>
          <a:p>
            <a:r>
              <a:rPr lang="en-US" altLang="ko-KR" sz="2000" dirty="0">
                <a:cs typeface="Arial" pitchFamily="34" charset="0"/>
              </a:rPr>
              <a:t>By minimizing manual input and automating routine tasks, an LMS significantly reduces the risk of human errors, such as incorrect check-outs or data entry mistakes. This ensures accurate record-keeping and efficient management of library resources, leading to better service and satisfaction for both staff and patrons.</a:t>
            </a:r>
          </a:p>
        </p:txBody>
      </p:sp>
    </p:spTree>
    <p:extLst>
      <p:ext uri="{BB962C8B-B14F-4D97-AF65-F5344CB8AC3E}">
        <p14:creationId xmlns:p14="http://schemas.microsoft.com/office/powerpoint/2010/main" val="237749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72C65-9ED6-563E-568B-82E9E996B72F}"/>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DD385FA-AE00-0318-AA9F-B5BA64FD6356}"/>
              </a:ext>
            </a:extLst>
          </p:cNvPr>
          <p:cNvPicPr>
            <a:picLocks noChangeAspect="1"/>
          </p:cNvPicPr>
          <p:nvPr/>
        </p:nvPicPr>
        <p:blipFill>
          <a:blip r:embed="rId2">
            <a:alphaModFix amt="20000"/>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57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413767" y="-2457628"/>
            <a:ext cx="1364466" cy="6106160"/>
          </a:xfrm>
          <a:prstGeom prst="rect">
            <a:avLst/>
          </a:prstGeom>
        </p:spPr>
      </p:pic>
      <p:sp>
        <p:nvSpPr>
          <p:cNvPr id="2" name="Text Placeholder 1">
            <a:extLst>
              <a:ext uri="{FF2B5EF4-FFF2-40B4-BE49-F238E27FC236}">
                <a16:creationId xmlns:a16="http://schemas.microsoft.com/office/drawing/2014/main" id="{CDEF4ACD-46B7-69FA-BBC5-463DD5BA8CE7}"/>
              </a:ext>
            </a:extLst>
          </p:cNvPr>
          <p:cNvSpPr>
            <a:spLocks noGrp="1"/>
          </p:cNvSpPr>
          <p:nvPr>
            <p:ph type="body" sz="quarter" idx="10"/>
          </p:nvPr>
        </p:nvSpPr>
        <p:spPr>
          <a:xfrm>
            <a:off x="355600" y="126150"/>
            <a:ext cx="11592558" cy="1006786"/>
          </a:xfrm>
        </p:spPr>
        <p:txBody>
          <a:bodyPr/>
          <a:lstStyle/>
          <a:p>
            <a:r>
              <a:rPr lang="en-US" sz="4000" b="1" dirty="0"/>
              <a:t>Key Features of (LMS)</a:t>
            </a:r>
          </a:p>
        </p:txBody>
      </p:sp>
      <p:sp>
        <p:nvSpPr>
          <p:cNvPr id="51" name="Rectangle 50">
            <a:extLst>
              <a:ext uri="{FF2B5EF4-FFF2-40B4-BE49-F238E27FC236}">
                <a16:creationId xmlns:a16="http://schemas.microsoft.com/office/drawing/2014/main" id="{82B430D6-E4EE-08CD-706F-2CF5D5A75677}"/>
              </a:ext>
            </a:extLst>
          </p:cNvPr>
          <p:cNvSpPr/>
          <p:nvPr/>
        </p:nvSpPr>
        <p:spPr>
          <a:xfrm>
            <a:off x="355600" y="1159124"/>
            <a:ext cx="11592560" cy="90875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7B34ADD-155D-4E3A-AD2E-B33F5A10D903}"/>
              </a:ext>
            </a:extLst>
          </p:cNvPr>
          <p:cNvSpPr/>
          <p:nvPr/>
        </p:nvSpPr>
        <p:spPr>
          <a:xfrm>
            <a:off x="355599" y="2324006"/>
            <a:ext cx="11592559" cy="90875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77E8E0C9-A2EF-534C-2741-3653FBC0CD20}"/>
              </a:ext>
            </a:extLst>
          </p:cNvPr>
          <p:cNvSpPr txBox="1"/>
          <p:nvPr/>
        </p:nvSpPr>
        <p:spPr>
          <a:xfrm>
            <a:off x="466036" y="1209499"/>
            <a:ext cx="11360203" cy="707886"/>
          </a:xfrm>
          <a:prstGeom prst="rect">
            <a:avLst/>
          </a:prstGeom>
          <a:noFill/>
        </p:spPr>
        <p:txBody>
          <a:bodyPr wrap="square" rtlCol="0">
            <a:spAutoFit/>
          </a:bodyPr>
          <a:lstStyle/>
          <a:p>
            <a:r>
              <a:rPr lang="en-US" altLang="ko-KR" sz="2000" b="1" dirty="0">
                <a:cs typeface="Arial" pitchFamily="34" charset="0"/>
              </a:rPr>
              <a:t>1. </a:t>
            </a:r>
            <a:r>
              <a:rPr lang="en-US" sz="2000" b="1" dirty="0"/>
              <a:t>Cataloging</a:t>
            </a:r>
            <a:r>
              <a:rPr lang="en-US" sz="2000" dirty="0"/>
              <a:t>: Organizes and stores information about books, journals, and e-books by title, author, genre, and publication date for easy access.</a:t>
            </a:r>
            <a:endParaRPr lang="ko-KR" altLang="en-US" sz="2000" dirty="0">
              <a:cs typeface="Arial" pitchFamily="34" charset="0"/>
            </a:endParaRPr>
          </a:p>
        </p:txBody>
      </p:sp>
      <p:sp>
        <p:nvSpPr>
          <p:cNvPr id="99" name="TextBox 98">
            <a:extLst>
              <a:ext uri="{FF2B5EF4-FFF2-40B4-BE49-F238E27FC236}">
                <a16:creationId xmlns:a16="http://schemas.microsoft.com/office/drawing/2014/main" id="{0DCF651E-F159-BE6A-5AA9-0E08DE090430}"/>
              </a:ext>
            </a:extLst>
          </p:cNvPr>
          <p:cNvSpPr txBox="1"/>
          <p:nvPr/>
        </p:nvSpPr>
        <p:spPr>
          <a:xfrm>
            <a:off x="447835" y="2425038"/>
            <a:ext cx="10322560" cy="707886"/>
          </a:xfrm>
          <a:prstGeom prst="rect">
            <a:avLst/>
          </a:prstGeom>
          <a:noFill/>
        </p:spPr>
        <p:txBody>
          <a:bodyPr wrap="square" rtlCol="0">
            <a:spAutoFit/>
          </a:bodyPr>
          <a:lstStyle/>
          <a:p>
            <a:r>
              <a:rPr lang="en-US" altLang="ko-KR" sz="2000" b="1" dirty="0">
                <a:cs typeface="Arial" pitchFamily="34" charset="0"/>
              </a:rPr>
              <a:t>2. </a:t>
            </a:r>
            <a:r>
              <a:rPr lang="en-US" sz="2000" b="1" dirty="0"/>
              <a:t>Search and Retrieval</a:t>
            </a:r>
            <a:r>
              <a:rPr lang="en-US" sz="2000" dirty="0"/>
              <a:t>: Allows users to effortlessly locate items using criteria like title, author, genre, or ISBN, enhancing user experience.</a:t>
            </a:r>
            <a:endParaRPr lang="en-US" altLang="ko-KR" sz="2000" dirty="0">
              <a:cs typeface="Arial" pitchFamily="34" charset="0"/>
            </a:endParaRPr>
          </a:p>
        </p:txBody>
      </p:sp>
      <p:sp>
        <p:nvSpPr>
          <p:cNvPr id="3" name="Rectangle 2">
            <a:extLst>
              <a:ext uri="{FF2B5EF4-FFF2-40B4-BE49-F238E27FC236}">
                <a16:creationId xmlns:a16="http://schemas.microsoft.com/office/drawing/2014/main" id="{2FAD6E4B-C40C-F819-A4FE-AE2F63640B94}"/>
              </a:ext>
            </a:extLst>
          </p:cNvPr>
          <p:cNvSpPr/>
          <p:nvPr/>
        </p:nvSpPr>
        <p:spPr>
          <a:xfrm>
            <a:off x="349857" y="3429000"/>
            <a:ext cx="11592559" cy="90875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DC1D278-76E2-412A-14AF-78CDAC57D5BC}"/>
              </a:ext>
            </a:extLst>
          </p:cNvPr>
          <p:cNvSpPr txBox="1"/>
          <p:nvPr/>
        </p:nvSpPr>
        <p:spPr>
          <a:xfrm>
            <a:off x="466036" y="3488888"/>
            <a:ext cx="10322560" cy="707886"/>
          </a:xfrm>
          <a:prstGeom prst="rect">
            <a:avLst/>
          </a:prstGeom>
          <a:noFill/>
        </p:spPr>
        <p:txBody>
          <a:bodyPr wrap="square" rtlCol="0">
            <a:spAutoFit/>
          </a:bodyPr>
          <a:lstStyle/>
          <a:p>
            <a:r>
              <a:rPr lang="en-US" altLang="ko-KR" sz="2000" b="1" dirty="0">
                <a:cs typeface="Arial" pitchFamily="34" charset="0"/>
              </a:rPr>
              <a:t>3. </a:t>
            </a:r>
            <a:r>
              <a:rPr lang="en-US" sz="2000" b="1" dirty="0"/>
              <a:t>Issue and Return Tracking</a:t>
            </a:r>
            <a:r>
              <a:rPr lang="en-US" sz="2000" dirty="0"/>
              <a:t>: Automates the management of check-outs and returns, tracking borrowed items and due dates to reduce overdue risks.</a:t>
            </a:r>
            <a:endParaRPr lang="en-US" altLang="ko-KR" sz="2000" dirty="0">
              <a:cs typeface="Arial" pitchFamily="34" charset="0"/>
            </a:endParaRPr>
          </a:p>
        </p:txBody>
      </p:sp>
      <p:sp>
        <p:nvSpPr>
          <p:cNvPr id="8" name="Rectangle 7">
            <a:extLst>
              <a:ext uri="{FF2B5EF4-FFF2-40B4-BE49-F238E27FC236}">
                <a16:creationId xmlns:a16="http://schemas.microsoft.com/office/drawing/2014/main" id="{46A60080-9DE3-D73A-2268-8B372864A115}"/>
              </a:ext>
            </a:extLst>
          </p:cNvPr>
          <p:cNvSpPr/>
          <p:nvPr/>
        </p:nvSpPr>
        <p:spPr>
          <a:xfrm>
            <a:off x="349857" y="4555876"/>
            <a:ext cx="11592559" cy="908753"/>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00E0069-63B3-A0D1-F122-561B37189051}"/>
              </a:ext>
            </a:extLst>
          </p:cNvPr>
          <p:cNvSpPr txBox="1"/>
          <p:nvPr/>
        </p:nvSpPr>
        <p:spPr>
          <a:xfrm>
            <a:off x="466036" y="4615764"/>
            <a:ext cx="10322560" cy="707886"/>
          </a:xfrm>
          <a:prstGeom prst="rect">
            <a:avLst/>
          </a:prstGeom>
          <a:noFill/>
        </p:spPr>
        <p:txBody>
          <a:bodyPr wrap="square" rtlCol="0">
            <a:spAutoFit/>
          </a:bodyPr>
          <a:lstStyle/>
          <a:p>
            <a:r>
              <a:rPr lang="en-US" altLang="ko-KR" sz="2000" b="1" dirty="0">
                <a:cs typeface="Arial" pitchFamily="34" charset="0"/>
              </a:rPr>
              <a:t>3. </a:t>
            </a:r>
            <a:r>
              <a:rPr lang="en-US" sz="2000" b="1" dirty="0"/>
              <a:t>User Management</a:t>
            </a:r>
            <a:r>
              <a:rPr lang="en-US" sz="2000" dirty="0"/>
              <a:t>: Maintains detailed records of library members, enabling easy registration, profile management, and tracking of borrowing history.</a:t>
            </a:r>
            <a:endParaRPr lang="en-US" altLang="ko-KR" sz="2000" dirty="0">
              <a:cs typeface="Arial" pitchFamily="34" charset="0"/>
            </a:endParaRPr>
          </a:p>
        </p:txBody>
      </p:sp>
      <p:sp>
        <p:nvSpPr>
          <p:cNvPr id="10" name="Rectangle 9">
            <a:extLst>
              <a:ext uri="{FF2B5EF4-FFF2-40B4-BE49-F238E27FC236}">
                <a16:creationId xmlns:a16="http://schemas.microsoft.com/office/drawing/2014/main" id="{E41C21A6-4D44-35CE-FD33-392866B667C2}"/>
              </a:ext>
            </a:extLst>
          </p:cNvPr>
          <p:cNvSpPr/>
          <p:nvPr/>
        </p:nvSpPr>
        <p:spPr>
          <a:xfrm>
            <a:off x="349857" y="5698842"/>
            <a:ext cx="11592559" cy="908753"/>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F571B0-5455-8BF1-1904-E14C60D0E846}"/>
              </a:ext>
            </a:extLst>
          </p:cNvPr>
          <p:cNvSpPr txBox="1"/>
          <p:nvPr/>
        </p:nvSpPr>
        <p:spPr>
          <a:xfrm>
            <a:off x="466036" y="5758730"/>
            <a:ext cx="10322560" cy="707886"/>
          </a:xfrm>
          <a:prstGeom prst="rect">
            <a:avLst/>
          </a:prstGeom>
          <a:noFill/>
        </p:spPr>
        <p:txBody>
          <a:bodyPr wrap="square" rtlCol="0">
            <a:spAutoFit/>
          </a:bodyPr>
          <a:lstStyle/>
          <a:p>
            <a:r>
              <a:rPr lang="en-US" altLang="ko-KR" sz="2000" b="1" dirty="0">
                <a:cs typeface="Arial" pitchFamily="34" charset="0"/>
              </a:rPr>
              <a:t>3. </a:t>
            </a:r>
            <a:r>
              <a:rPr lang="en-US" sz="2000" b="1" dirty="0"/>
              <a:t>Reports and Analytics</a:t>
            </a:r>
            <a:r>
              <a:rPr lang="en-US" sz="2000" dirty="0"/>
              <a:t>: Provides insights into borrowing trends and popular items, aiding in informed decisions for resource acquisition and program development.</a:t>
            </a:r>
            <a:endParaRPr lang="en-US" altLang="ko-KR" sz="2000" dirty="0">
              <a:cs typeface="Arial" pitchFamily="34" charset="0"/>
            </a:endParaRPr>
          </a:p>
        </p:txBody>
      </p:sp>
    </p:spTree>
    <p:extLst>
      <p:ext uri="{BB962C8B-B14F-4D97-AF65-F5344CB8AC3E}">
        <p14:creationId xmlns:p14="http://schemas.microsoft.com/office/powerpoint/2010/main" val="108508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F69D-6236-C9B8-5A8C-8AE3E4109E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D26BCA-00F9-141C-C927-18BC0BD89661}"/>
              </a:ext>
            </a:extLst>
          </p:cNvPr>
          <p:cNvPicPr>
            <a:picLocks noChangeAspect="1"/>
          </p:cNvPicPr>
          <p:nvPr/>
        </p:nvPicPr>
        <p:blipFill>
          <a:blip r:embed="rId2">
            <a:alphaModFix amt="2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57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307087" y="-3940988"/>
            <a:ext cx="1364466" cy="9072880"/>
          </a:xfrm>
          <a:prstGeom prst="rect">
            <a:avLst/>
          </a:prstGeom>
        </p:spPr>
      </p:pic>
      <p:sp>
        <p:nvSpPr>
          <p:cNvPr id="2" name="Text Placeholder 1">
            <a:extLst>
              <a:ext uri="{FF2B5EF4-FFF2-40B4-BE49-F238E27FC236}">
                <a16:creationId xmlns:a16="http://schemas.microsoft.com/office/drawing/2014/main" id="{E781404D-0FE1-FEAD-D311-6FD2405044FB}"/>
              </a:ext>
            </a:extLst>
          </p:cNvPr>
          <p:cNvSpPr>
            <a:spLocks noGrp="1"/>
          </p:cNvSpPr>
          <p:nvPr>
            <p:ph type="body" sz="quarter" idx="10"/>
          </p:nvPr>
        </p:nvSpPr>
        <p:spPr>
          <a:xfrm>
            <a:off x="355600" y="126150"/>
            <a:ext cx="11592558" cy="1006786"/>
          </a:xfrm>
        </p:spPr>
        <p:txBody>
          <a:bodyPr/>
          <a:lstStyle/>
          <a:p>
            <a:r>
              <a:rPr lang="en-US" sz="4000" b="1" dirty="0"/>
              <a:t>System Architecture of (LMS)</a:t>
            </a:r>
          </a:p>
        </p:txBody>
      </p:sp>
      <p:sp>
        <p:nvSpPr>
          <p:cNvPr id="51" name="Rectangle 50">
            <a:extLst>
              <a:ext uri="{FF2B5EF4-FFF2-40B4-BE49-F238E27FC236}">
                <a16:creationId xmlns:a16="http://schemas.microsoft.com/office/drawing/2014/main" id="{E45136EA-6865-3DF7-E33B-7F04B512E33C}"/>
              </a:ext>
            </a:extLst>
          </p:cNvPr>
          <p:cNvSpPr/>
          <p:nvPr/>
        </p:nvSpPr>
        <p:spPr>
          <a:xfrm>
            <a:off x="355600" y="1159124"/>
            <a:ext cx="11592560" cy="299851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8F47F5D-3702-0235-077E-734B2EBDCE04}"/>
              </a:ext>
            </a:extLst>
          </p:cNvPr>
          <p:cNvSpPr/>
          <p:nvPr/>
        </p:nvSpPr>
        <p:spPr>
          <a:xfrm>
            <a:off x="355599" y="4427126"/>
            <a:ext cx="11592559" cy="198383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B9D60BC-2477-3062-1C68-BCA45E1D8A38}"/>
              </a:ext>
            </a:extLst>
          </p:cNvPr>
          <p:cNvSpPr txBox="1"/>
          <p:nvPr/>
        </p:nvSpPr>
        <p:spPr>
          <a:xfrm>
            <a:off x="466036" y="1209499"/>
            <a:ext cx="11360203" cy="2893100"/>
          </a:xfrm>
          <a:prstGeom prst="rect">
            <a:avLst/>
          </a:prstGeom>
          <a:noFill/>
        </p:spPr>
        <p:txBody>
          <a:bodyPr wrap="square" rtlCol="0">
            <a:spAutoFit/>
          </a:bodyPr>
          <a:lstStyle/>
          <a:p>
            <a:r>
              <a:rPr lang="en-US" altLang="ko-KR" sz="2000" b="1" dirty="0">
                <a:cs typeface="Arial" pitchFamily="34" charset="0"/>
              </a:rPr>
              <a:t>1. </a:t>
            </a:r>
            <a:r>
              <a:rPr lang="en-US" b="1" dirty="0"/>
              <a:t>Client-Server Model</a:t>
            </a:r>
          </a:p>
          <a:p>
            <a:pPr>
              <a:buFont typeface="Arial" panose="020B0604020202020204" pitchFamily="34" charset="0"/>
              <a:buChar char="•"/>
            </a:pPr>
            <a:r>
              <a:rPr lang="en-US" b="1" dirty="0"/>
              <a:t>Client Side</a:t>
            </a:r>
            <a:r>
              <a:rPr lang="en-US" dirty="0"/>
              <a:t>:</a:t>
            </a:r>
          </a:p>
          <a:p>
            <a:pPr marL="742950" lvl="1" indent="-285750">
              <a:buFont typeface="Arial" panose="020B0604020202020204" pitchFamily="34" charset="0"/>
              <a:buChar char="•"/>
            </a:pPr>
            <a:r>
              <a:rPr lang="en-US" dirty="0"/>
              <a:t>User interface where librarians and users interact with the system.</a:t>
            </a:r>
          </a:p>
          <a:p>
            <a:pPr marL="742950" lvl="1" indent="-285750">
              <a:buFont typeface="Arial" panose="020B0604020202020204" pitchFamily="34" charset="0"/>
              <a:buChar char="•"/>
            </a:pPr>
            <a:r>
              <a:rPr lang="en-US" dirty="0"/>
              <a:t>Can be developed in Java using frameworks like JavaFX or Swing.</a:t>
            </a:r>
          </a:p>
          <a:p>
            <a:pPr marL="742950" lvl="1" indent="-285750">
              <a:buFont typeface="Arial" panose="020B0604020202020204" pitchFamily="34" charset="0"/>
              <a:buChar char="•"/>
            </a:pPr>
            <a:r>
              <a:rPr lang="en-US" dirty="0"/>
              <a:t>Handles user requests, displays information, and interacts with the server.</a:t>
            </a:r>
          </a:p>
          <a:p>
            <a:pPr>
              <a:buFont typeface="Arial" panose="020B0604020202020204" pitchFamily="34" charset="0"/>
              <a:buChar char="•"/>
            </a:pPr>
            <a:r>
              <a:rPr lang="en-US" b="1" dirty="0"/>
              <a:t>Server Side</a:t>
            </a:r>
            <a:r>
              <a:rPr lang="en-US" dirty="0"/>
              <a:t>:</a:t>
            </a:r>
          </a:p>
          <a:p>
            <a:pPr marL="742950" lvl="1" indent="-285750">
              <a:buFont typeface="Arial" panose="020B0604020202020204" pitchFamily="34" charset="0"/>
              <a:buChar char="•"/>
            </a:pPr>
            <a:r>
              <a:rPr lang="en-US" dirty="0"/>
              <a:t>Manages data storage and processing.</a:t>
            </a:r>
          </a:p>
          <a:p>
            <a:pPr marL="742950" lvl="1" indent="-285750">
              <a:buFont typeface="Arial" panose="020B0604020202020204" pitchFamily="34" charset="0"/>
              <a:buChar char="•"/>
            </a:pPr>
            <a:r>
              <a:rPr lang="en-US" dirty="0"/>
              <a:t>Runs on a web server and handles client requests.</a:t>
            </a:r>
          </a:p>
          <a:p>
            <a:pPr marL="742950" lvl="1" indent="-285750">
              <a:buFont typeface="Arial" panose="020B0604020202020204" pitchFamily="34" charset="0"/>
              <a:buChar char="•"/>
            </a:pPr>
            <a:r>
              <a:rPr lang="en-US" dirty="0"/>
              <a:t>Processes data and sends responses back to the client.</a:t>
            </a:r>
          </a:p>
          <a:p>
            <a:pPr marL="742950" lvl="1" indent="-285750">
              <a:buFont typeface="Arial" panose="020B0604020202020204" pitchFamily="34" charset="0"/>
              <a:buChar char="•"/>
            </a:pPr>
            <a:r>
              <a:rPr lang="en-US" dirty="0"/>
              <a:t>Often developed using Java EE or Spring Framework for scalability.</a:t>
            </a:r>
          </a:p>
        </p:txBody>
      </p:sp>
      <p:sp>
        <p:nvSpPr>
          <p:cNvPr id="99" name="TextBox 98">
            <a:extLst>
              <a:ext uri="{FF2B5EF4-FFF2-40B4-BE49-F238E27FC236}">
                <a16:creationId xmlns:a16="http://schemas.microsoft.com/office/drawing/2014/main" id="{4BE94531-AF74-E424-11D5-A36D8C298A48}"/>
              </a:ext>
            </a:extLst>
          </p:cNvPr>
          <p:cNvSpPr txBox="1"/>
          <p:nvPr/>
        </p:nvSpPr>
        <p:spPr>
          <a:xfrm>
            <a:off x="447835" y="4528158"/>
            <a:ext cx="10322560" cy="1785104"/>
          </a:xfrm>
          <a:prstGeom prst="rect">
            <a:avLst/>
          </a:prstGeom>
          <a:noFill/>
        </p:spPr>
        <p:txBody>
          <a:bodyPr wrap="square" rtlCol="0">
            <a:spAutoFit/>
          </a:bodyPr>
          <a:lstStyle/>
          <a:p>
            <a:r>
              <a:rPr lang="en-US" altLang="ko-KR" sz="2000" b="1" dirty="0">
                <a:cs typeface="Arial" pitchFamily="34" charset="0"/>
              </a:rPr>
              <a:t>2. </a:t>
            </a:r>
            <a:r>
              <a:rPr lang="en-US" b="1" dirty="0"/>
              <a:t>Web-Based System</a:t>
            </a:r>
          </a:p>
          <a:p>
            <a:pPr>
              <a:buFont typeface="Arial" panose="020B0604020202020204" pitchFamily="34" charset="0"/>
              <a:buChar char="•"/>
            </a:pPr>
            <a:r>
              <a:rPr lang="en-US" b="1" dirty="0"/>
              <a:t>Overview</a:t>
            </a:r>
            <a:r>
              <a:rPr lang="en-US" dirty="0"/>
              <a:t>:</a:t>
            </a:r>
          </a:p>
          <a:p>
            <a:pPr marL="742950" lvl="1" indent="-285750">
              <a:buFont typeface="Arial" panose="020B0604020202020204" pitchFamily="34" charset="0"/>
              <a:buChar char="•"/>
            </a:pPr>
            <a:r>
              <a:rPr lang="en-US" dirty="0"/>
              <a:t>Accessed through a web browser for easy user interaction.</a:t>
            </a:r>
          </a:p>
          <a:p>
            <a:pPr marL="742950" lvl="1" indent="-285750">
              <a:buFont typeface="Arial" panose="020B0604020202020204" pitchFamily="34" charset="0"/>
              <a:buChar char="•"/>
            </a:pPr>
            <a:r>
              <a:rPr lang="en-US" dirty="0"/>
              <a:t>Front end built using HTML, CSS, and JavaScript.</a:t>
            </a:r>
          </a:p>
          <a:p>
            <a:pPr marL="742950" lvl="1" indent="-285750">
              <a:buFont typeface="Arial" panose="020B0604020202020204" pitchFamily="34" charset="0"/>
              <a:buChar char="•"/>
            </a:pPr>
            <a:r>
              <a:rPr lang="en-US" dirty="0"/>
              <a:t>Backend developed in Java for robust processing.</a:t>
            </a:r>
          </a:p>
          <a:p>
            <a:pPr marL="742950" lvl="1" indent="-285750">
              <a:buFont typeface="Arial" panose="020B0604020202020204" pitchFamily="34" charset="0"/>
              <a:buChar char="•"/>
            </a:pPr>
            <a:r>
              <a:rPr lang="en-US" dirty="0"/>
              <a:t>Allows access from any device with internet connectivity.</a:t>
            </a:r>
          </a:p>
        </p:txBody>
      </p:sp>
      <p:sp>
        <p:nvSpPr>
          <p:cNvPr id="10" name="Rectangle 9">
            <a:extLst>
              <a:ext uri="{FF2B5EF4-FFF2-40B4-BE49-F238E27FC236}">
                <a16:creationId xmlns:a16="http://schemas.microsoft.com/office/drawing/2014/main" id="{88E004CF-DD84-B1F5-4E2E-8BB0A23731A3}"/>
              </a:ext>
            </a:extLst>
          </p:cNvPr>
          <p:cNvSpPr/>
          <p:nvPr/>
        </p:nvSpPr>
        <p:spPr>
          <a:xfrm>
            <a:off x="349857" y="8939882"/>
            <a:ext cx="11592559" cy="908753"/>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662238-D973-7968-B114-869C47249766}"/>
              </a:ext>
            </a:extLst>
          </p:cNvPr>
          <p:cNvSpPr txBox="1"/>
          <p:nvPr/>
        </p:nvSpPr>
        <p:spPr>
          <a:xfrm>
            <a:off x="466036" y="8999770"/>
            <a:ext cx="10322560" cy="707886"/>
          </a:xfrm>
          <a:prstGeom prst="rect">
            <a:avLst/>
          </a:prstGeom>
          <a:noFill/>
        </p:spPr>
        <p:txBody>
          <a:bodyPr wrap="square" rtlCol="0">
            <a:spAutoFit/>
          </a:bodyPr>
          <a:lstStyle/>
          <a:p>
            <a:r>
              <a:rPr lang="en-US" altLang="ko-KR" sz="2000" b="1" dirty="0">
                <a:cs typeface="Arial" pitchFamily="34" charset="0"/>
              </a:rPr>
              <a:t>3. </a:t>
            </a:r>
            <a:r>
              <a:rPr lang="en-US" sz="2000" b="1" dirty="0"/>
              <a:t>Reports and Analytics</a:t>
            </a:r>
            <a:r>
              <a:rPr lang="en-US" sz="2000" dirty="0"/>
              <a:t>: Provides insights into borrowing trends and popular items, aiding in informed decisions for resource acquisition and program development.</a:t>
            </a:r>
            <a:endParaRPr lang="en-US" altLang="ko-KR" sz="2000" dirty="0">
              <a:cs typeface="Arial" pitchFamily="34" charset="0"/>
            </a:endParaRPr>
          </a:p>
        </p:txBody>
      </p:sp>
    </p:spTree>
    <p:extLst>
      <p:ext uri="{BB962C8B-B14F-4D97-AF65-F5344CB8AC3E}">
        <p14:creationId xmlns:p14="http://schemas.microsoft.com/office/powerpoint/2010/main" val="66421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5815B-2254-4D98-75C4-F8336A96D7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D861E9-3276-467F-1294-46541BA7C0E0}"/>
              </a:ext>
            </a:extLst>
          </p:cNvPr>
          <p:cNvPicPr>
            <a:picLocks noChangeAspect="1"/>
          </p:cNvPicPr>
          <p:nvPr/>
        </p:nvPicPr>
        <p:blipFill>
          <a:blip r:embed="rId2">
            <a:alphaModFix amt="2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57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307087" y="-3940988"/>
            <a:ext cx="1364466" cy="9072880"/>
          </a:xfrm>
          <a:prstGeom prst="rect">
            <a:avLst/>
          </a:prstGeom>
        </p:spPr>
      </p:pic>
      <p:sp>
        <p:nvSpPr>
          <p:cNvPr id="2" name="Text Placeholder 1">
            <a:extLst>
              <a:ext uri="{FF2B5EF4-FFF2-40B4-BE49-F238E27FC236}">
                <a16:creationId xmlns:a16="http://schemas.microsoft.com/office/drawing/2014/main" id="{F3FD2651-085A-2939-3253-1BC0D365FA8B}"/>
              </a:ext>
            </a:extLst>
          </p:cNvPr>
          <p:cNvSpPr>
            <a:spLocks noGrp="1"/>
          </p:cNvSpPr>
          <p:nvPr>
            <p:ph type="body" sz="quarter" idx="10"/>
          </p:nvPr>
        </p:nvSpPr>
        <p:spPr>
          <a:xfrm>
            <a:off x="355600" y="126150"/>
            <a:ext cx="11592558" cy="1006786"/>
          </a:xfrm>
        </p:spPr>
        <p:txBody>
          <a:bodyPr/>
          <a:lstStyle/>
          <a:p>
            <a:r>
              <a:rPr lang="en-US" sz="4000" b="1" dirty="0"/>
              <a:t>System Architecture of (LMS)</a:t>
            </a:r>
          </a:p>
        </p:txBody>
      </p:sp>
      <p:sp>
        <p:nvSpPr>
          <p:cNvPr id="51" name="Rectangle 50">
            <a:extLst>
              <a:ext uri="{FF2B5EF4-FFF2-40B4-BE49-F238E27FC236}">
                <a16:creationId xmlns:a16="http://schemas.microsoft.com/office/drawing/2014/main" id="{58FF020B-EC0A-84B6-F848-0D9C361DF364}"/>
              </a:ext>
            </a:extLst>
          </p:cNvPr>
          <p:cNvSpPr/>
          <p:nvPr/>
        </p:nvSpPr>
        <p:spPr>
          <a:xfrm>
            <a:off x="355600" y="1159124"/>
            <a:ext cx="11592560" cy="416471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0184E26-164C-E838-8703-9BE2D51CE152}"/>
              </a:ext>
            </a:extLst>
          </p:cNvPr>
          <p:cNvSpPr txBox="1"/>
          <p:nvPr/>
        </p:nvSpPr>
        <p:spPr>
          <a:xfrm>
            <a:off x="466036" y="1209499"/>
            <a:ext cx="11360203" cy="4001095"/>
          </a:xfrm>
          <a:prstGeom prst="rect">
            <a:avLst/>
          </a:prstGeom>
          <a:noFill/>
        </p:spPr>
        <p:txBody>
          <a:bodyPr wrap="square" rtlCol="0">
            <a:spAutoFit/>
          </a:bodyPr>
          <a:lstStyle/>
          <a:p>
            <a:r>
              <a:rPr lang="en-US" altLang="ko-KR" sz="2000" b="1" dirty="0">
                <a:cs typeface="Arial" pitchFamily="34" charset="0"/>
              </a:rPr>
              <a:t>3. </a:t>
            </a:r>
            <a:r>
              <a:rPr lang="en-US" b="1" dirty="0"/>
              <a:t>Key Components</a:t>
            </a:r>
          </a:p>
          <a:p>
            <a:pPr>
              <a:buFont typeface="Arial" panose="020B0604020202020204" pitchFamily="34" charset="0"/>
              <a:buChar char="•"/>
            </a:pPr>
            <a:r>
              <a:rPr lang="en-US" b="1" dirty="0"/>
              <a:t>User Interface (UI)</a:t>
            </a:r>
            <a:r>
              <a:rPr lang="en-US" dirty="0"/>
              <a:t>:</a:t>
            </a:r>
          </a:p>
          <a:p>
            <a:pPr marL="742950" lvl="1" indent="-285750">
              <a:buFont typeface="Arial" panose="020B0604020202020204" pitchFamily="34" charset="0"/>
              <a:buChar char="•"/>
            </a:pPr>
            <a:r>
              <a:rPr lang="en-US" dirty="0"/>
              <a:t>The interaction point for users to search for books and manage accounts.</a:t>
            </a:r>
          </a:p>
          <a:p>
            <a:pPr marL="742950" lvl="1" indent="-285750">
              <a:buFont typeface="Arial" panose="020B0604020202020204" pitchFamily="34" charset="0"/>
              <a:buChar char="•"/>
            </a:pPr>
            <a:r>
              <a:rPr lang="en-US" dirty="0"/>
              <a:t>Should be intuitive and user-friendly for seamless transactions.</a:t>
            </a:r>
          </a:p>
          <a:p>
            <a:pPr marL="742950" lvl="1" indent="-285750">
              <a:buFont typeface="Arial" panose="020B0604020202020204" pitchFamily="34" charset="0"/>
              <a:buChar char="•"/>
            </a:pPr>
            <a:r>
              <a:rPr lang="en-US" dirty="0"/>
              <a:t>Java technologies like JavaFX or JSP can be utilized for development.</a:t>
            </a:r>
          </a:p>
          <a:p>
            <a:pPr>
              <a:buFont typeface="Arial" panose="020B0604020202020204" pitchFamily="34" charset="0"/>
              <a:buChar char="•"/>
            </a:pPr>
            <a:r>
              <a:rPr lang="en-US" b="1" dirty="0"/>
              <a:t>Database</a:t>
            </a:r>
            <a:r>
              <a:rPr lang="en-US" dirty="0"/>
              <a:t>:</a:t>
            </a:r>
          </a:p>
          <a:p>
            <a:pPr marL="742950" lvl="1" indent="-285750">
              <a:buFont typeface="Arial" panose="020B0604020202020204" pitchFamily="34" charset="0"/>
              <a:buChar char="•"/>
            </a:pPr>
            <a:r>
              <a:rPr lang="en-US" dirty="0"/>
              <a:t>Stores all library data, including book records and user profiles.</a:t>
            </a:r>
          </a:p>
          <a:p>
            <a:pPr marL="742950" lvl="1" indent="-285750">
              <a:buFont typeface="Arial" panose="020B0604020202020204" pitchFamily="34" charset="0"/>
              <a:buChar char="•"/>
            </a:pPr>
            <a:r>
              <a:rPr lang="en-US" dirty="0"/>
              <a:t>Typically uses a relational database management system (RDBMS) like MySQL or PostgreSQL.</a:t>
            </a:r>
          </a:p>
          <a:p>
            <a:pPr marL="742950" lvl="1" indent="-285750">
              <a:buFont typeface="Arial" panose="020B0604020202020204" pitchFamily="34" charset="0"/>
              <a:buChar char="•"/>
            </a:pPr>
            <a:r>
              <a:rPr lang="en-US" dirty="0"/>
              <a:t>Java Database Connectivity (JDBC) enables communication between the Java application and the database.</a:t>
            </a:r>
          </a:p>
          <a:p>
            <a:pPr>
              <a:buFont typeface="Arial" panose="020B0604020202020204" pitchFamily="34" charset="0"/>
              <a:buChar char="•"/>
            </a:pPr>
            <a:r>
              <a:rPr lang="en-US" b="1" dirty="0"/>
              <a:t>Backend Services</a:t>
            </a:r>
            <a:r>
              <a:rPr lang="en-US" dirty="0"/>
              <a:t>:</a:t>
            </a:r>
          </a:p>
          <a:p>
            <a:pPr marL="742950" lvl="1" indent="-285750">
              <a:buFont typeface="Arial" panose="020B0604020202020204" pitchFamily="34" charset="0"/>
              <a:buChar char="•"/>
            </a:pPr>
            <a:r>
              <a:rPr lang="en-US" dirty="0"/>
              <a:t>Handles business logic and processes client requests.</a:t>
            </a:r>
          </a:p>
          <a:p>
            <a:pPr marL="742950" lvl="1" indent="-285750">
              <a:buFont typeface="Arial" panose="020B0604020202020204" pitchFamily="34" charset="0"/>
              <a:buChar char="•"/>
            </a:pPr>
            <a:r>
              <a:rPr lang="en-US" dirty="0"/>
              <a:t>Includes components like controllers and data access layers for data flow management.</a:t>
            </a:r>
          </a:p>
          <a:p>
            <a:pPr marL="742950" lvl="1" indent="-285750">
              <a:buFont typeface="Arial" panose="020B0604020202020204" pitchFamily="34" charset="0"/>
              <a:buChar char="•"/>
            </a:pPr>
            <a:r>
              <a:rPr lang="en-US" dirty="0"/>
              <a:t>Java frameworks like Spring Boot simplify development and provide RESTful APIs for communication.</a:t>
            </a:r>
          </a:p>
        </p:txBody>
      </p:sp>
      <p:sp>
        <p:nvSpPr>
          <p:cNvPr id="10" name="Rectangle 9">
            <a:extLst>
              <a:ext uri="{FF2B5EF4-FFF2-40B4-BE49-F238E27FC236}">
                <a16:creationId xmlns:a16="http://schemas.microsoft.com/office/drawing/2014/main" id="{C178985B-80A1-F986-FC5F-AE0D9099E433}"/>
              </a:ext>
            </a:extLst>
          </p:cNvPr>
          <p:cNvSpPr/>
          <p:nvPr/>
        </p:nvSpPr>
        <p:spPr>
          <a:xfrm>
            <a:off x="349857" y="8939882"/>
            <a:ext cx="11592559" cy="908753"/>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C3BCBF-20BB-134E-A8A8-7B83434DA86F}"/>
              </a:ext>
            </a:extLst>
          </p:cNvPr>
          <p:cNvSpPr txBox="1"/>
          <p:nvPr/>
        </p:nvSpPr>
        <p:spPr>
          <a:xfrm>
            <a:off x="466036" y="8999770"/>
            <a:ext cx="10322560" cy="707886"/>
          </a:xfrm>
          <a:prstGeom prst="rect">
            <a:avLst/>
          </a:prstGeom>
          <a:noFill/>
        </p:spPr>
        <p:txBody>
          <a:bodyPr wrap="square" rtlCol="0">
            <a:spAutoFit/>
          </a:bodyPr>
          <a:lstStyle/>
          <a:p>
            <a:r>
              <a:rPr lang="en-US" altLang="ko-KR" sz="2000" b="1" dirty="0">
                <a:cs typeface="Arial" pitchFamily="34" charset="0"/>
              </a:rPr>
              <a:t>3. </a:t>
            </a:r>
            <a:r>
              <a:rPr lang="en-US" sz="2000" b="1" dirty="0"/>
              <a:t>Reports and Analytics</a:t>
            </a:r>
            <a:r>
              <a:rPr lang="en-US" sz="2000" dirty="0"/>
              <a:t>: Provides insights into borrowing trends and popular items, aiding in informed decisions for resource acquisition and program development.</a:t>
            </a:r>
            <a:endParaRPr lang="en-US" altLang="ko-KR" sz="2000" dirty="0">
              <a:cs typeface="Arial" pitchFamily="34" charset="0"/>
            </a:endParaRPr>
          </a:p>
        </p:txBody>
      </p:sp>
    </p:spTree>
    <p:extLst>
      <p:ext uri="{BB962C8B-B14F-4D97-AF65-F5344CB8AC3E}">
        <p14:creationId xmlns:p14="http://schemas.microsoft.com/office/powerpoint/2010/main" val="425159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7C7F-644A-BDC0-533A-AE427E9134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C320F9-9AB8-75D0-6BBC-E36A2A068B25}"/>
              </a:ext>
            </a:extLst>
          </p:cNvPr>
          <p:cNvPicPr>
            <a:picLocks noChangeAspect="1"/>
          </p:cNvPicPr>
          <p:nvPr/>
        </p:nvPicPr>
        <p:blipFill>
          <a:blip r:embed="rId2">
            <a:alphaModFix amt="20000"/>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81687" y="-2371268"/>
            <a:ext cx="1364466" cy="5933440"/>
          </a:xfrm>
          <a:prstGeom prst="rect">
            <a:avLst/>
          </a:prstGeom>
        </p:spPr>
      </p:pic>
      <p:sp>
        <p:nvSpPr>
          <p:cNvPr id="2" name="Text Placeholder 1">
            <a:extLst>
              <a:ext uri="{FF2B5EF4-FFF2-40B4-BE49-F238E27FC236}">
                <a16:creationId xmlns:a16="http://schemas.microsoft.com/office/drawing/2014/main" id="{BC963F59-270C-A3C4-8863-0172D99D8759}"/>
              </a:ext>
            </a:extLst>
          </p:cNvPr>
          <p:cNvSpPr>
            <a:spLocks noGrp="1"/>
          </p:cNvSpPr>
          <p:nvPr>
            <p:ph type="body" sz="quarter" idx="10"/>
          </p:nvPr>
        </p:nvSpPr>
        <p:spPr>
          <a:xfrm>
            <a:off x="355600" y="126150"/>
            <a:ext cx="11592558" cy="1006786"/>
          </a:xfrm>
        </p:spPr>
        <p:txBody>
          <a:bodyPr/>
          <a:lstStyle/>
          <a:p>
            <a:r>
              <a:rPr lang="en-US" sz="4000" b="1" dirty="0"/>
              <a:t>Modules in (LMS)</a:t>
            </a:r>
          </a:p>
        </p:txBody>
      </p:sp>
      <p:sp>
        <p:nvSpPr>
          <p:cNvPr id="51" name="Rectangle 50">
            <a:extLst>
              <a:ext uri="{FF2B5EF4-FFF2-40B4-BE49-F238E27FC236}">
                <a16:creationId xmlns:a16="http://schemas.microsoft.com/office/drawing/2014/main" id="{E9901F2A-5410-68C6-17DA-0310AD530BB4}"/>
              </a:ext>
            </a:extLst>
          </p:cNvPr>
          <p:cNvSpPr/>
          <p:nvPr/>
        </p:nvSpPr>
        <p:spPr>
          <a:xfrm>
            <a:off x="355600" y="1159124"/>
            <a:ext cx="11592560" cy="172048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E65581B-F19B-294D-D581-9B9EA4A52E74}"/>
              </a:ext>
            </a:extLst>
          </p:cNvPr>
          <p:cNvSpPr/>
          <p:nvPr/>
        </p:nvSpPr>
        <p:spPr>
          <a:xfrm>
            <a:off x="355599" y="3075846"/>
            <a:ext cx="11592559" cy="204002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070C003-ACC4-EE12-15D6-77DF39E17E82}"/>
              </a:ext>
            </a:extLst>
          </p:cNvPr>
          <p:cNvSpPr txBox="1"/>
          <p:nvPr/>
        </p:nvSpPr>
        <p:spPr>
          <a:xfrm>
            <a:off x="466036" y="1209499"/>
            <a:ext cx="11360203" cy="1938992"/>
          </a:xfrm>
          <a:prstGeom prst="rect">
            <a:avLst/>
          </a:prstGeom>
          <a:noFill/>
        </p:spPr>
        <p:txBody>
          <a:bodyPr wrap="square" rtlCol="0">
            <a:spAutoFit/>
          </a:bodyPr>
          <a:lstStyle/>
          <a:p>
            <a:r>
              <a:rPr lang="en-US" altLang="ko-KR" sz="2000" b="1" dirty="0">
                <a:cs typeface="Arial" pitchFamily="34" charset="0"/>
              </a:rPr>
              <a:t>1. </a:t>
            </a:r>
            <a:r>
              <a:rPr lang="en-US" sz="2000" b="1" dirty="0"/>
              <a:t>User Module</a:t>
            </a:r>
          </a:p>
          <a:p>
            <a:pPr>
              <a:buFont typeface="Arial" panose="020B0604020202020204" pitchFamily="34" charset="0"/>
              <a:buChar char="•"/>
            </a:pPr>
            <a:r>
              <a:rPr lang="en-US" sz="2000" b="1" dirty="0"/>
              <a:t>Member Registration</a:t>
            </a:r>
            <a:r>
              <a:rPr lang="en-US" sz="2000" dirty="0"/>
              <a:t>: Facilitates new member registration, capturing essential info like name and contact details.</a:t>
            </a:r>
          </a:p>
          <a:p>
            <a:pPr>
              <a:buFont typeface="Arial" panose="020B0604020202020204" pitchFamily="34" charset="0"/>
              <a:buChar char="•"/>
            </a:pPr>
            <a:r>
              <a:rPr lang="en-US" sz="2000" b="1" dirty="0"/>
              <a:t>User Profiles</a:t>
            </a:r>
            <a:r>
              <a:rPr lang="en-US" sz="2000" dirty="0"/>
              <a:t>: Allows users to create and manage profiles, including personal info, borrowing history, and current loans.</a:t>
            </a:r>
          </a:p>
          <a:p>
            <a:endParaRPr lang="ko-KR" altLang="en-US" sz="2000" dirty="0">
              <a:cs typeface="Arial" pitchFamily="34" charset="0"/>
            </a:endParaRPr>
          </a:p>
        </p:txBody>
      </p:sp>
      <p:sp>
        <p:nvSpPr>
          <p:cNvPr id="99" name="TextBox 98">
            <a:extLst>
              <a:ext uri="{FF2B5EF4-FFF2-40B4-BE49-F238E27FC236}">
                <a16:creationId xmlns:a16="http://schemas.microsoft.com/office/drawing/2014/main" id="{45E9ADB6-B70A-7862-7442-EDA180B43E44}"/>
              </a:ext>
            </a:extLst>
          </p:cNvPr>
          <p:cNvSpPr txBox="1"/>
          <p:nvPr/>
        </p:nvSpPr>
        <p:spPr>
          <a:xfrm>
            <a:off x="447835" y="3176878"/>
            <a:ext cx="10322560" cy="1938992"/>
          </a:xfrm>
          <a:prstGeom prst="rect">
            <a:avLst/>
          </a:prstGeom>
          <a:noFill/>
        </p:spPr>
        <p:txBody>
          <a:bodyPr wrap="square" rtlCol="0">
            <a:spAutoFit/>
          </a:bodyPr>
          <a:lstStyle/>
          <a:p>
            <a:r>
              <a:rPr lang="en-US" altLang="ko-KR" sz="2000" b="1" dirty="0">
                <a:cs typeface="Arial" pitchFamily="34" charset="0"/>
              </a:rPr>
              <a:t>2. </a:t>
            </a:r>
            <a:r>
              <a:rPr lang="en-US" sz="2000" b="1" dirty="0"/>
              <a:t>Book Management Module</a:t>
            </a:r>
          </a:p>
          <a:p>
            <a:pPr>
              <a:buFont typeface="Arial" panose="020B0604020202020204" pitchFamily="34" charset="0"/>
              <a:buChar char="•"/>
            </a:pPr>
            <a:r>
              <a:rPr lang="en-US" sz="2000" b="1" dirty="0"/>
              <a:t>Adding Books</a:t>
            </a:r>
            <a:r>
              <a:rPr lang="en-US" sz="2000" dirty="0"/>
              <a:t>: Enables librarians to input new book details like title, author, and ISBN.</a:t>
            </a:r>
          </a:p>
          <a:p>
            <a:pPr>
              <a:buFont typeface="Arial" panose="020B0604020202020204" pitchFamily="34" charset="0"/>
              <a:buChar char="•"/>
            </a:pPr>
            <a:r>
              <a:rPr lang="en-US" sz="2000" b="1" dirty="0"/>
              <a:t>Updating Books</a:t>
            </a:r>
            <a:r>
              <a:rPr lang="en-US" sz="2000" dirty="0"/>
              <a:t>: Provides functionality to modify existing book info, such as status and details.</a:t>
            </a:r>
          </a:p>
          <a:p>
            <a:pPr>
              <a:buFont typeface="Arial" panose="020B0604020202020204" pitchFamily="34" charset="0"/>
              <a:buChar char="•"/>
            </a:pPr>
            <a:r>
              <a:rPr lang="en-US" sz="2000" b="1" dirty="0"/>
              <a:t>Deleting Books</a:t>
            </a:r>
            <a:r>
              <a:rPr lang="en-US" sz="2000" dirty="0"/>
              <a:t>: Allows removal of books from the catalog when they are no longer available.</a:t>
            </a:r>
          </a:p>
        </p:txBody>
      </p:sp>
    </p:spTree>
    <p:extLst>
      <p:ext uri="{BB962C8B-B14F-4D97-AF65-F5344CB8AC3E}">
        <p14:creationId xmlns:p14="http://schemas.microsoft.com/office/powerpoint/2010/main" val="187123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AAA2A-968E-0C95-54B2-7172C46B52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A8941A-6B36-D88D-539A-02A2ACFF184C}"/>
              </a:ext>
            </a:extLst>
          </p:cNvPr>
          <p:cNvPicPr>
            <a:picLocks noChangeAspect="1"/>
          </p:cNvPicPr>
          <p:nvPr/>
        </p:nvPicPr>
        <p:blipFill>
          <a:blip r:embed="rId2">
            <a:alphaModFix amt="20000"/>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4800"/>
                    </a14:imgEffect>
                    <a14:imgEffect>
                      <a14:saturation sat="81000"/>
                    </a14:imgEffect>
                  </a14:imgLayer>
                </a14:imgProps>
              </a:ext>
              <a:ext uri="{28A0092B-C50C-407E-A947-70E740481C1C}">
                <a14:useLocalDpi xmlns:a14="http://schemas.microsoft.com/office/drawing/2010/main" val="0"/>
              </a:ext>
            </a:extLst>
          </a:blip>
          <a:srcRect l="6137" t="5927" r="60895" b="5036"/>
          <a:stretch/>
        </p:blipFill>
        <p:spPr>
          <a:xfrm rot="5400000">
            <a:off x="5281687" y="-2371268"/>
            <a:ext cx="1364466" cy="5933440"/>
          </a:xfrm>
          <a:prstGeom prst="rect">
            <a:avLst/>
          </a:prstGeom>
        </p:spPr>
      </p:pic>
      <p:sp>
        <p:nvSpPr>
          <p:cNvPr id="2" name="Text Placeholder 1">
            <a:extLst>
              <a:ext uri="{FF2B5EF4-FFF2-40B4-BE49-F238E27FC236}">
                <a16:creationId xmlns:a16="http://schemas.microsoft.com/office/drawing/2014/main" id="{06BFB0C2-D5F9-0EB6-E138-ECC111D06FE1}"/>
              </a:ext>
            </a:extLst>
          </p:cNvPr>
          <p:cNvSpPr>
            <a:spLocks noGrp="1"/>
          </p:cNvSpPr>
          <p:nvPr>
            <p:ph type="body" sz="quarter" idx="10"/>
          </p:nvPr>
        </p:nvSpPr>
        <p:spPr>
          <a:xfrm>
            <a:off x="355600" y="126150"/>
            <a:ext cx="11592558" cy="1006786"/>
          </a:xfrm>
        </p:spPr>
        <p:txBody>
          <a:bodyPr/>
          <a:lstStyle/>
          <a:p>
            <a:r>
              <a:rPr lang="en-US" sz="4000" b="1" dirty="0"/>
              <a:t>Modules in (LMS)</a:t>
            </a:r>
          </a:p>
        </p:txBody>
      </p:sp>
      <p:sp>
        <p:nvSpPr>
          <p:cNvPr id="51" name="Rectangle 50">
            <a:extLst>
              <a:ext uri="{FF2B5EF4-FFF2-40B4-BE49-F238E27FC236}">
                <a16:creationId xmlns:a16="http://schemas.microsoft.com/office/drawing/2014/main" id="{EE0C3946-18B7-F0AA-DA29-3C8F44C4DEC2}"/>
              </a:ext>
            </a:extLst>
          </p:cNvPr>
          <p:cNvSpPr/>
          <p:nvPr/>
        </p:nvSpPr>
        <p:spPr>
          <a:xfrm>
            <a:off x="355600" y="1159124"/>
            <a:ext cx="11592560" cy="212255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83AB6C-5DF8-64F2-FC73-CE8BC746CD6D}"/>
              </a:ext>
            </a:extLst>
          </p:cNvPr>
          <p:cNvSpPr/>
          <p:nvPr/>
        </p:nvSpPr>
        <p:spPr>
          <a:xfrm>
            <a:off x="355599" y="3492406"/>
            <a:ext cx="11592559" cy="249183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2C41767-A018-AD73-54D5-5C0AE42D4515}"/>
              </a:ext>
            </a:extLst>
          </p:cNvPr>
          <p:cNvSpPr txBox="1"/>
          <p:nvPr/>
        </p:nvSpPr>
        <p:spPr>
          <a:xfrm>
            <a:off x="466036" y="1209499"/>
            <a:ext cx="11360203" cy="2246769"/>
          </a:xfrm>
          <a:prstGeom prst="rect">
            <a:avLst/>
          </a:prstGeom>
          <a:noFill/>
        </p:spPr>
        <p:txBody>
          <a:bodyPr wrap="square" rtlCol="0">
            <a:spAutoFit/>
          </a:bodyPr>
          <a:lstStyle/>
          <a:p>
            <a:r>
              <a:rPr lang="en-US" altLang="ko-KR" sz="2000" b="1" dirty="0">
                <a:cs typeface="Arial" pitchFamily="34" charset="0"/>
              </a:rPr>
              <a:t>3. </a:t>
            </a:r>
            <a:r>
              <a:rPr lang="en-US" sz="2000" b="1" dirty="0"/>
              <a:t>Transaction Module</a:t>
            </a:r>
          </a:p>
          <a:p>
            <a:pPr>
              <a:buFont typeface="Arial" panose="020B0604020202020204" pitchFamily="34" charset="0"/>
              <a:buChar char="•"/>
            </a:pPr>
            <a:r>
              <a:rPr lang="en-US" sz="2000" b="1" dirty="0"/>
              <a:t>Issue Management</a:t>
            </a:r>
            <a:r>
              <a:rPr lang="en-US" sz="2000" dirty="0"/>
              <a:t>: Handles the checkout process, updating inventory and recording due dates.</a:t>
            </a:r>
          </a:p>
          <a:p>
            <a:pPr>
              <a:buFont typeface="Arial" panose="020B0604020202020204" pitchFamily="34" charset="0"/>
              <a:buChar char="•"/>
            </a:pPr>
            <a:r>
              <a:rPr lang="en-US" sz="2000" b="1" dirty="0"/>
              <a:t>Return Management</a:t>
            </a:r>
            <a:r>
              <a:rPr lang="en-US" sz="2000" dirty="0"/>
              <a:t>: Manages the return process, updating availability and notifying users of overdue items.</a:t>
            </a:r>
          </a:p>
          <a:p>
            <a:pPr>
              <a:buFont typeface="Arial" panose="020B0604020202020204" pitchFamily="34" charset="0"/>
              <a:buChar char="•"/>
            </a:pPr>
            <a:r>
              <a:rPr lang="en-US" sz="2000" b="1" dirty="0"/>
              <a:t>Fine Management</a:t>
            </a:r>
            <a:r>
              <a:rPr lang="en-US" sz="2000" dirty="0"/>
              <a:t>: Calculates and tracks fines for overdue books, enabling users to pay through the system.</a:t>
            </a:r>
          </a:p>
          <a:p>
            <a:endParaRPr lang="ko-KR" altLang="en-US" sz="2000" dirty="0">
              <a:cs typeface="Arial" pitchFamily="34" charset="0"/>
            </a:endParaRPr>
          </a:p>
        </p:txBody>
      </p:sp>
      <p:sp>
        <p:nvSpPr>
          <p:cNvPr id="99" name="TextBox 98">
            <a:extLst>
              <a:ext uri="{FF2B5EF4-FFF2-40B4-BE49-F238E27FC236}">
                <a16:creationId xmlns:a16="http://schemas.microsoft.com/office/drawing/2014/main" id="{9EA4D7C0-02E1-D992-D6FE-70B2C6853D1B}"/>
              </a:ext>
            </a:extLst>
          </p:cNvPr>
          <p:cNvSpPr txBox="1"/>
          <p:nvPr/>
        </p:nvSpPr>
        <p:spPr>
          <a:xfrm>
            <a:off x="447835" y="3593438"/>
            <a:ext cx="10322560" cy="2246769"/>
          </a:xfrm>
          <a:prstGeom prst="rect">
            <a:avLst/>
          </a:prstGeom>
          <a:noFill/>
        </p:spPr>
        <p:txBody>
          <a:bodyPr wrap="square" rtlCol="0">
            <a:spAutoFit/>
          </a:bodyPr>
          <a:lstStyle/>
          <a:p>
            <a:r>
              <a:rPr lang="en-US" altLang="ko-KR" sz="2000" b="1" dirty="0">
                <a:cs typeface="Arial" pitchFamily="34" charset="0"/>
              </a:rPr>
              <a:t>4. </a:t>
            </a:r>
            <a:r>
              <a:rPr lang="en-US" sz="2000" b="1" dirty="0"/>
              <a:t>Admin Module</a:t>
            </a:r>
          </a:p>
          <a:p>
            <a:pPr>
              <a:buFont typeface="Arial" panose="020B0604020202020204" pitchFamily="34" charset="0"/>
              <a:buChar char="•"/>
            </a:pPr>
            <a:r>
              <a:rPr lang="en-US" sz="2000" b="1" dirty="0"/>
              <a:t>Overseeing System Functions</a:t>
            </a:r>
            <a:r>
              <a:rPr lang="en-US" sz="2000" dirty="0"/>
              <a:t>: Provides tools for administrators to monitor system performance and manage user activities.</a:t>
            </a:r>
          </a:p>
          <a:p>
            <a:pPr>
              <a:buFont typeface="Arial" panose="020B0604020202020204" pitchFamily="34" charset="0"/>
              <a:buChar char="•"/>
            </a:pPr>
            <a:r>
              <a:rPr lang="en-US" sz="2000" b="1" dirty="0"/>
              <a:t>Updating Catalog</a:t>
            </a:r>
            <a:r>
              <a:rPr lang="en-US" sz="2000" dirty="0"/>
              <a:t>: Allows admins to add or remove books and manage categories to keep the catalog current.</a:t>
            </a:r>
          </a:p>
          <a:p>
            <a:pPr>
              <a:buFont typeface="Arial" panose="020B0604020202020204" pitchFamily="34" charset="0"/>
              <a:buChar char="•"/>
            </a:pPr>
            <a:r>
              <a:rPr lang="en-US" sz="2000" b="1" dirty="0"/>
              <a:t>Generating Reports</a:t>
            </a:r>
            <a:r>
              <a:rPr lang="en-US" sz="2000" dirty="0"/>
              <a:t>: Offers reporting features to analyze library usage, borrowing trends, and inventory statistics.</a:t>
            </a:r>
          </a:p>
        </p:txBody>
      </p:sp>
    </p:spTree>
    <p:extLst>
      <p:ext uri="{BB962C8B-B14F-4D97-AF65-F5344CB8AC3E}">
        <p14:creationId xmlns:p14="http://schemas.microsoft.com/office/powerpoint/2010/main" val="935801393"/>
      </p:ext>
    </p:extLst>
  </p:cSld>
  <p:clrMapOvr>
    <a:masterClrMapping/>
  </p:clrMapOvr>
</p:sld>
</file>

<file path=ppt/theme/theme1.xml><?xml version="1.0" encoding="utf-8"?>
<a:theme xmlns:a="http://schemas.openxmlformats.org/drawingml/2006/main" name="Cover and End Slide Master">
  <a:themeElements>
    <a:clrScheme name="ALLPPT-207">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7">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07">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2853</TotalTime>
  <Words>2363</Words>
  <Application>Microsoft Office PowerPoint</Application>
  <PresentationFormat>Widescreen</PresentationFormat>
  <Paragraphs>204</Paragraphs>
  <Slides>19</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FZShuTi</vt:lpstr>
      <vt:lpstr>Arial</vt:lpstr>
      <vt:lpstr>Bahnschrift Condensed</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SHRIMAYA PANIGRAHI</dc:creator>
  <cp:lastModifiedBy>Anwesh Mohanty</cp:lastModifiedBy>
  <cp:revision>82</cp:revision>
  <dcterms:created xsi:type="dcterms:W3CDTF">2020-01-20T05:08:25Z</dcterms:created>
  <dcterms:modified xsi:type="dcterms:W3CDTF">2025-10-29T16:35:50Z</dcterms:modified>
</cp:coreProperties>
</file>